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aleway ExtraBold"/>
      <p:bold r:id="rId41"/>
      <p:boldItalic r:id="rId42"/>
    </p:embeddedFont>
    <p:embeddedFont>
      <p:font typeface="Lato"/>
      <p:regular r:id="rId43"/>
      <p:bold r:id="rId44"/>
      <p:italic r:id="rId45"/>
      <p:boldItalic r:id="rId46"/>
    </p:embeddedFont>
    <p:embeddedFont>
      <p:font typeface="Raleway Black"/>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F35DA1-8748-48F5-A237-7F9854356675}">
  <a:tblStyle styleId="{46F35DA1-8748-48F5-A237-7F98543566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4.xml"/><Relationship Id="rId42" Type="http://schemas.openxmlformats.org/officeDocument/2006/relationships/font" Target="fonts/RalewayExtraBold-boldItalic.fntdata"/><Relationship Id="rId41" Type="http://schemas.openxmlformats.org/officeDocument/2006/relationships/font" Target="fonts/RalewayExtraBold-bold.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alewayBlack-boldItalic.fntdata"/><Relationship Id="rId25" Type="http://schemas.openxmlformats.org/officeDocument/2006/relationships/slide" Target="slides/slide19.xml"/><Relationship Id="rId47" Type="http://schemas.openxmlformats.org/officeDocument/2006/relationships/font" Target="fonts/RalewayBlack-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italic.fntdata"/><Relationship Id="rId16" Type="http://schemas.openxmlformats.org/officeDocument/2006/relationships/slide" Target="slides/slide10.xml"/><Relationship Id="rId38" Type="http://schemas.openxmlformats.org/officeDocument/2006/relationships/font" Target="fonts/Ralew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e5db970f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e5db970f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e5db970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e5db970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e5db970f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e5db970f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e5db970f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e5db970f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e7ad15c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e7ad15c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e5db970f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e5db970f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e7ad15c1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e7ad15c1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e7ad15c1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e7ad15c1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e7ad15c1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e7ad15c1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e7ad15c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e7ad15c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e7ad15c1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e7ad15c1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e7ad15c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e7ad15c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e7ad15c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e7ad15c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cdd08b7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cdd08b7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cdd08b7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cdd08b7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cdd08b7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cdd08b7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5189625" y="1636725"/>
            <a:ext cx="3466501" cy="1990999"/>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4606900" y="1399750"/>
            <a:ext cx="4537098" cy="2822399"/>
          </a:xfrm>
          <a:prstGeom prst="rect">
            <a:avLst/>
          </a:prstGeom>
          <a:noFill/>
          <a:ln>
            <a:noFill/>
          </a:ln>
        </p:spPr>
      </p:pic>
      <p:pic>
        <p:nvPicPr>
          <p:cNvPr id="137" name="Google Shape;137;p17"/>
          <p:cNvPicPr preferRelativeResize="0"/>
          <p:nvPr/>
        </p:nvPicPr>
        <p:blipFill rotWithShape="1">
          <a:blip r:embed="rId5">
            <a:alphaModFix/>
          </a:blip>
          <a:srcRect b="0" l="0" r="42149" t="0"/>
          <a:stretch/>
        </p:blipFill>
        <p:spPr>
          <a:xfrm>
            <a:off x="8278450" y="2330225"/>
            <a:ext cx="865550" cy="1849500"/>
          </a:xfrm>
          <a:prstGeom prst="rect">
            <a:avLst/>
          </a:prstGeom>
          <a:noFill/>
          <a:ln>
            <a:noFill/>
          </a:ln>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a:t>
            </a:r>
            <a:r>
              <a:rPr lang="en"/>
              <a:t> Data </a:t>
            </a:r>
            <a:endParaRPr/>
          </a:p>
          <a:p>
            <a:pPr indent="0" lvl="0" marL="0" rtl="0" algn="l">
              <a:spcBef>
                <a:spcPts val="0"/>
              </a:spcBef>
              <a:spcAft>
                <a:spcPts val="0"/>
              </a:spcAft>
              <a:buNone/>
            </a:pPr>
            <a:r>
              <a:rPr lang="en"/>
              <a:t>Analysis</a:t>
            </a:r>
            <a:endParaRPr/>
          </a:p>
        </p:txBody>
      </p:sp>
      <p:pic>
        <p:nvPicPr>
          <p:cNvPr descr="Portrait-oriented black smaptphone" id="139" name="Google Shape;139;p17"/>
          <p:cNvPicPr preferRelativeResize="0"/>
          <p:nvPr/>
        </p:nvPicPr>
        <p:blipFill rotWithShape="1">
          <a:blip r:embed="rId6">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40" name="Google Shape;140;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Epic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4" name="Google Shape;194;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2015 </a:t>
            </a:r>
            <a:r>
              <a:rPr lang="en"/>
              <a:t>US Flight Wrapped</a:t>
            </a:r>
            <a:endParaRPr/>
          </a:p>
        </p:txBody>
      </p:sp>
      <p:sp>
        <p:nvSpPr>
          <p:cNvPr id="195" name="Google Shape;195;p2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Statistical summary and insight generated of the flight data</a:t>
            </a:r>
            <a:endParaRPr sz="1300"/>
          </a:p>
        </p:txBody>
      </p:sp>
      <p:pic>
        <p:nvPicPr>
          <p:cNvPr id="196" name="Google Shape;196;p26" title="Points scored"/>
          <p:cNvPicPr preferRelativeResize="0"/>
          <p:nvPr/>
        </p:nvPicPr>
        <p:blipFill rotWithShape="1">
          <a:blip r:embed="rId3">
            <a:alphaModFix/>
          </a:blip>
          <a:srcRect b="7727" l="0" r="0" t="10673"/>
          <a:stretch/>
        </p:blipFill>
        <p:spPr>
          <a:xfrm>
            <a:off x="4970475" y="1606425"/>
            <a:ext cx="3781899" cy="219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7"/>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txBox="1"/>
          <p:nvPr>
            <p:ph type="title"/>
          </p:nvPr>
        </p:nvSpPr>
        <p:spPr>
          <a:xfrm>
            <a:off x="730000" y="1318650"/>
            <a:ext cx="33327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Used Airline in 2015</a:t>
            </a:r>
            <a:endParaRPr/>
          </a:p>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 sz="2200"/>
              <a:t>Southwest Airlines Co.(WN)</a:t>
            </a:r>
            <a:endParaRPr sz="2200"/>
          </a:p>
          <a:p>
            <a:pPr indent="457200" lvl="0" marL="0" rtl="0" algn="l">
              <a:lnSpc>
                <a:spcPct val="115000"/>
              </a:lnSpc>
              <a:spcBef>
                <a:spcPts val="0"/>
              </a:spcBef>
              <a:spcAft>
                <a:spcPts val="0"/>
              </a:spcAft>
              <a:buNone/>
            </a:pPr>
            <a:r>
              <a:rPr b="0" lang="en" sz="1300">
                <a:solidFill>
                  <a:schemeClr val="accent1"/>
                </a:solidFill>
                <a:latin typeface="Lato"/>
                <a:ea typeface="Lato"/>
                <a:cs typeface="Lato"/>
                <a:sym typeface="Lato"/>
              </a:rPr>
              <a:t>With over 1,242,403 no of flights</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100">
              <a:latin typeface="Raleway Black"/>
              <a:ea typeface="Raleway Black"/>
              <a:cs typeface="Raleway Black"/>
              <a:sym typeface="Raleway Black"/>
            </a:endParaRPr>
          </a:p>
          <a:p>
            <a:pPr indent="0" lvl="0" marL="0" rtl="0" algn="l">
              <a:lnSpc>
                <a:spcPct val="115000"/>
              </a:lnSpc>
              <a:spcBef>
                <a:spcPts val="1000"/>
              </a:spcBef>
              <a:spcAft>
                <a:spcPts val="0"/>
              </a:spcAft>
              <a:buNone/>
            </a:pPr>
            <a:r>
              <a:rPr b="0" lang="en" sz="1100">
                <a:latin typeface="Raleway Black"/>
                <a:ea typeface="Raleway Black"/>
                <a:cs typeface="Raleway Black"/>
                <a:sym typeface="Raleway Black"/>
              </a:rPr>
              <a:t>RUNNER-UP</a:t>
            </a:r>
            <a:endParaRPr b="0" sz="1100">
              <a:latin typeface="Raleway Black"/>
              <a:ea typeface="Raleway Black"/>
              <a:cs typeface="Raleway Black"/>
              <a:sym typeface="Raleway Black"/>
            </a:endParaRPr>
          </a:p>
          <a:p>
            <a:pPr indent="-298450" lvl="0" marL="457200" rtl="0" algn="l">
              <a:lnSpc>
                <a:spcPct val="115000"/>
              </a:lnSpc>
              <a:spcBef>
                <a:spcPts val="1000"/>
              </a:spcBef>
              <a:spcAft>
                <a:spcPts val="0"/>
              </a:spcAft>
              <a:buSzPts val="1100"/>
              <a:buChar char="➢"/>
            </a:pPr>
            <a:r>
              <a:rPr b="0" lang="en" sz="1100">
                <a:solidFill>
                  <a:schemeClr val="accent1"/>
                </a:solidFill>
                <a:latin typeface="Lato"/>
                <a:ea typeface="Lato"/>
                <a:cs typeface="Lato"/>
                <a:sym typeface="Lato"/>
              </a:rPr>
              <a:t>  </a:t>
            </a:r>
            <a:r>
              <a:rPr b="0" lang="en" sz="1100">
                <a:latin typeface="Raleway ExtraBold"/>
                <a:ea typeface="Raleway ExtraBold"/>
                <a:cs typeface="Raleway ExtraBold"/>
                <a:sym typeface="Raleway ExtraBold"/>
              </a:rPr>
              <a:t>Delta Air Lines Inc.</a:t>
            </a:r>
            <a:endParaRPr b="0" sz="1100">
              <a:latin typeface="Raleway ExtraBold"/>
              <a:ea typeface="Raleway ExtraBold"/>
              <a:cs typeface="Raleway ExtraBold"/>
              <a:sym typeface="Raleway ExtraBold"/>
            </a:endParaRPr>
          </a:p>
          <a:p>
            <a:pPr indent="0" lvl="0" marL="457200" rtl="0" algn="l">
              <a:lnSpc>
                <a:spcPct val="115000"/>
              </a:lnSpc>
              <a:spcBef>
                <a:spcPts val="0"/>
              </a:spcBef>
              <a:spcAft>
                <a:spcPts val="0"/>
              </a:spcAft>
              <a:buNone/>
            </a:pPr>
            <a:r>
              <a:rPr b="0" lang="en" sz="1100">
                <a:solidFill>
                  <a:schemeClr val="accent1"/>
                </a:solidFill>
                <a:latin typeface="Lato"/>
                <a:ea typeface="Lato"/>
                <a:cs typeface="Lato"/>
                <a:sym typeface="Lato"/>
              </a:rPr>
              <a:t>   With over 870, 275 no of flights</a:t>
            </a:r>
            <a:endParaRPr b="0" sz="11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sp>
        <p:nvSpPr>
          <p:cNvPr id="203" name="Google Shape;203;p27"/>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04" name="Google Shape;204;p27"/>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pic>
        <p:nvPicPr>
          <p:cNvPr id="206" name="Google Shape;206;p27"/>
          <p:cNvPicPr preferRelativeResize="0"/>
          <p:nvPr/>
        </p:nvPicPr>
        <p:blipFill>
          <a:blip r:embed="rId3">
            <a:alphaModFix/>
          </a:blip>
          <a:stretch>
            <a:fillRect/>
          </a:stretch>
        </p:blipFill>
        <p:spPr>
          <a:xfrm>
            <a:off x="4571850" y="1185225"/>
            <a:ext cx="4572000" cy="29621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8"/>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730000" y="1318650"/>
            <a:ext cx="37410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of the Week with most Flight</a:t>
            </a:r>
            <a:endParaRPr/>
          </a:p>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 sz="2200"/>
              <a:t>Thursday</a:t>
            </a:r>
            <a:endParaRPr sz="2200"/>
          </a:p>
          <a:p>
            <a:pPr indent="457200" lvl="0" marL="0" rtl="0" algn="l">
              <a:lnSpc>
                <a:spcPct val="115000"/>
              </a:lnSpc>
              <a:spcBef>
                <a:spcPts val="0"/>
              </a:spcBef>
              <a:spcAft>
                <a:spcPts val="0"/>
              </a:spcAft>
              <a:buNone/>
            </a:pPr>
            <a:r>
              <a:rPr b="0" lang="en" sz="1300">
                <a:solidFill>
                  <a:schemeClr val="accent1"/>
                </a:solidFill>
                <a:latin typeface="Lato"/>
                <a:ea typeface="Lato"/>
                <a:cs typeface="Lato"/>
                <a:sym typeface="Lato"/>
              </a:rPr>
              <a:t>With over </a:t>
            </a:r>
            <a:r>
              <a:rPr b="0" lang="en" sz="1300">
                <a:solidFill>
                  <a:schemeClr val="accent1"/>
                </a:solidFill>
                <a:latin typeface="Lato"/>
                <a:ea typeface="Lato"/>
                <a:cs typeface="Lato"/>
                <a:sym typeface="Lato"/>
              </a:rPr>
              <a:t> 857,886 </a:t>
            </a:r>
            <a:r>
              <a:rPr b="0" lang="en" sz="1300">
                <a:solidFill>
                  <a:schemeClr val="accent1"/>
                </a:solidFill>
                <a:latin typeface="Lato"/>
                <a:ea typeface="Lato"/>
                <a:cs typeface="Lato"/>
                <a:sym typeface="Lato"/>
              </a:rPr>
              <a:t>no of flights on this day</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100">
              <a:latin typeface="Raleway Black"/>
              <a:ea typeface="Raleway Black"/>
              <a:cs typeface="Raleway Black"/>
              <a:sym typeface="Raleway Black"/>
            </a:endParaRPr>
          </a:p>
          <a:p>
            <a:pPr indent="0" lvl="0" marL="0" rtl="0" algn="l">
              <a:lnSpc>
                <a:spcPct val="115000"/>
              </a:lnSpc>
              <a:spcBef>
                <a:spcPts val="1000"/>
              </a:spcBef>
              <a:spcAft>
                <a:spcPts val="0"/>
              </a:spcAft>
              <a:buNone/>
            </a:pPr>
            <a:r>
              <a:rPr b="0" lang="en" sz="1100">
                <a:latin typeface="Raleway Black"/>
                <a:ea typeface="Raleway Black"/>
                <a:cs typeface="Raleway Black"/>
                <a:sym typeface="Raleway Black"/>
              </a:rPr>
              <a:t>RUNNER-UP</a:t>
            </a:r>
            <a:endParaRPr b="0" sz="1100">
              <a:latin typeface="Raleway Black"/>
              <a:ea typeface="Raleway Black"/>
              <a:cs typeface="Raleway Black"/>
              <a:sym typeface="Raleway Black"/>
            </a:endParaRPr>
          </a:p>
          <a:p>
            <a:pPr indent="-298450" lvl="0" marL="457200" rtl="0" algn="l">
              <a:lnSpc>
                <a:spcPct val="115000"/>
              </a:lnSpc>
              <a:spcBef>
                <a:spcPts val="1000"/>
              </a:spcBef>
              <a:spcAft>
                <a:spcPts val="0"/>
              </a:spcAft>
              <a:buSzPts val="1100"/>
              <a:buChar char="➢"/>
            </a:pPr>
            <a:r>
              <a:rPr b="0" lang="en" sz="1100">
                <a:solidFill>
                  <a:schemeClr val="accent1"/>
                </a:solidFill>
                <a:latin typeface="Lato"/>
                <a:ea typeface="Lato"/>
                <a:cs typeface="Lato"/>
                <a:sym typeface="Lato"/>
              </a:rPr>
              <a:t>  </a:t>
            </a:r>
            <a:r>
              <a:rPr b="0" lang="en" sz="1100">
                <a:latin typeface="Raleway ExtraBold"/>
                <a:ea typeface="Raleway ExtraBold"/>
                <a:cs typeface="Raleway ExtraBold"/>
                <a:sym typeface="Raleway ExtraBold"/>
              </a:rPr>
              <a:t>Friday</a:t>
            </a:r>
            <a:endParaRPr b="0" sz="1100">
              <a:latin typeface="Raleway ExtraBold"/>
              <a:ea typeface="Raleway ExtraBold"/>
              <a:cs typeface="Raleway ExtraBold"/>
              <a:sym typeface="Raleway ExtraBold"/>
            </a:endParaRPr>
          </a:p>
          <a:p>
            <a:pPr indent="0" lvl="0" marL="457200" rtl="0" algn="l">
              <a:lnSpc>
                <a:spcPct val="115000"/>
              </a:lnSpc>
              <a:spcBef>
                <a:spcPts val="0"/>
              </a:spcBef>
              <a:spcAft>
                <a:spcPts val="0"/>
              </a:spcAft>
              <a:buNone/>
            </a:pPr>
            <a:r>
              <a:rPr b="0" lang="en" sz="1100">
                <a:solidFill>
                  <a:schemeClr val="accent1"/>
                </a:solidFill>
                <a:latin typeface="Lato"/>
                <a:ea typeface="Lato"/>
                <a:cs typeface="Lato"/>
                <a:sym typeface="Lato"/>
              </a:rPr>
              <a:t>   With over </a:t>
            </a:r>
            <a:r>
              <a:rPr b="0" lang="en" sz="1100">
                <a:solidFill>
                  <a:schemeClr val="accent1"/>
                </a:solidFill>
                <a:latin typeface="Lato"/>
                <a:ea typeface="Lato"/>
                <a:cs typeface="Lato"/>
                <a:sym typeface="Lato"/>
              </a:rPr>
              <a:t>851,387</a:t>
            </a:r>
            <a:r>
              <a:rPr b="0" lang="en" sz="1100">
                <a:solidFill>
                  <a:schemeClr val="accent1"/>
                </a:solidFill>
                <a:latin typeface="Lato"/>
                <a:ea typeface="Lato"/>
                <a:cs typeface="Lato"/>
                <a:sym typeface="Lato"/>
              </a:rPr>
              <a:t> no of flights on this day.</a:t>
            </a:r>
            <a:endParaRPr b="0" sz="11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sp>
        <p:nvSpPr>
          <p:cNvPr id="213" name="Google Shape;213;p28"/>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14" name="Google Shape;214;p28"/>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pic>
        <p:nvPicPr>
          <p:cNvPr id="216" name="Google Shape;216;p28"/>
          <p:cNvPicPr preferRelativeResize="0"/>
          <p:nvPr/>
        </p:nvPicPr>
        <p:blipFill rotWithShape="1">
          <a:blip r:embed="rId3">
            <a:alphaModFix/>
          </a:blip>
          <a:srcRect b="-1760" l="1400" r="-1399" t="1760"/>
          <a:stretch/>
        </p:blipFill>
        <p:spPr>
          <a:xfrm>
            <a:off x="4606037" y="1300825"/>
            <a:ext cx="4604174" cy="284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29"/>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txBox="1"/>
          <p:nvPr>
            <p:ph type="title"/>
          </p:nvPr>
        </p:nvSpPr>
        <p:spPr>
          <a:xfrm>
            <a:off x="257325" y="1300950"/>
            <a:ext cx="3891300" cy="3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of the Year with the most trip</a:t>
            </a:r>
            <a:endParaRPr/>
          </a:p>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 sz="2200"/>
              <a:t>Summer</a:t>
            </a:r>
            <a:endParaRPr sz="2200"/>
          </a:p>
          <a:p>
            <a:pPr indent="457200" lvl="0" marL="0" rtl="0" algn="l">
              <a:lnSpc>
                <a:spcPct val="115000"/>
              </a:lnSpc>
              <a:spcBef>
                <a:spcPts val="0"/>
              </a:spcBef>
              <a:spcAft>
                <a:spcPts val="0"/>
              </a:spcAft>
              <a:buNone/>
            </a:pPr>
            <a:r>
              <a:rPr b="0" lang="en" sz="1300">
                <a:solidFill>
                  <a:schemeClr val="accent1"/>
                </a:solidFill>
                <a:latin typeface="Lato"/>
                <a:ea typeface="Lato"/>
                <a:cs typeface="Lato"/>
                <a:sym typeface="Lato"/>
              </a:rPr>
              <a:t>With over  </a:t>
            </a:r>
            <a:r>
              <a:rPr b="0" lang="en" sz="1300">
                <a:solidFill>
                  <a:schemeClr val="accent1"/>
                </a:solidFill>
                <a:latin typeface="Lato"/>
                <a:ea typeface="Lato"/>
                <a:cs typeface="Lato"/>
                <a:sym typeface="Lato"/>
              </a:rPr>
              <a:t>1,511,187</a:t>
            </a:r>
            <a:r>
              <a:rPr b="0" lang="en" sz="1300">
                <a:solidFill>
                  <a:schemeClr val="accent1"/>
                </a:solidFill>
                <a:latin typeface="Lato"/>
                <a:ea typeface="Lato"/>
                <a:cs typeface="Lato"/>
                <a:sym typeface="Lato"/>
              </a:rPr>
              <a:t> no of flights in this period</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100">
              <a:latin typeface="Raleway Black"/>
              <a:ea typeface="Raleway Black"/>
              <a:cs typeface="Raleway Black"/>
              <a:sym typeface="Raleway Black"/>
            </a:endParaRPr>
          </a:p>
          <a:p>
            <a:pPr indent="0" lvl="0" marL="0" rtl="0" algn="l">
              <a:lnSpc>
                <a:spcPct val="115000"/>
              </a:lnSpc>
              <a:spcBef>
                <a:spcPts val="1000"/>
              </a:spcBef>
              <a:spcAft>
                <a:spcPts val="0"/>
              </a:spcAft>
              <a:buNone/>
            </a:pPr>
            <a:r>
              <a:rPr b="0" lang="en" sz="1100">
                <a:latin typeface="Raleway Black"/>
                <a:ea typeface="Raleway Black"/>
                <a:cs typeface="Raleway Black"/>
                <a:sym typeface="Raleway Black"/>
              </a:rPr>
              <a:t>RUNNER-UP</a:t>
            </a:r>
            <a:endParaRPr b="0" sz="1100">
              <a:latin typeface="Raleway Black"/>
              <a:ea typeface="Raleway Black"/>
              <a:cs typeface="Raleway Black"/>
              <a:sym typeface="Raleway Black"/>
            </a:endParaRPr>
          </a:p>
          <a:p>
            <a:pPr indent="-298450" lvl="0" marL="457200" rtl="0" algn="l">
              <a:lnSpc>
                <a:spcPct val="115000"/>
              </a:lnSpc>
              <a:spcBef>
                <a:spcPts val="1000"/>
              </a:spcBef>
              <a:spcAft>
                <a:spcPts val="0"/>
              </a:spcAft>
              <a:buSzPts val="1100"/>
              <a:buChar char="➢"/>
            </a:pPr>
            <a:r>
              <a:rPr b="0" lang="en" sz="1100">
                <a:solidFill>
                  <a:schemeClr val="accent1"/>
                </a:solidFill>
                <a:latin typeface="Lato"/>
                <a:ea typeface="Lato"/>
                <a:cs typeface="Lato"/>
                <a:sym typeface="Lato"/>
              </a:rPr>
              <a:t>  </a:t>
            </a:r>
            <a:r>
              <a:rPr b="0" lang="en" sz="1100">
                <a:latin typeface="Raleway ExtraBold"/>
                <a:ea typeface="Raleway ExtraBold"/>
                <a:cs typeface="Raleway ExtraBold"/>
                <a:sym typeface="Raleway ExtraBold"/>
              </a:rPr>
              <a:t>Spring</a:t>
            </a:r>
            <a:endParaRPr b="0" sz="1100">
              <a:latin typeface="Raleway ExtraBold"/>
              <a:ea typeface="Raleway ExtraBold"/>
              <a:cs typeface="Raleway ExtraBold"/>
              <a:sym typeface="Raleway ExtraBold"/>
            </a:endParaRPr>
          </a:p>
          <a:p>
            <a:pPr indent="0" lvl="0" marL="457200" rtl="0" algn="l">
              <a:lnSpc>
                <a:spcPct val="115000"/>
              </a:lnSpc>
              <a:spcBef>
                <a:spcPts val="0"/>
              </a:spcBef>
              <a:spcAft>
                <a:spcPts val="0"/>
              </a:spcAft>
              <a:buNone/>
            </a:pPr>
            <a:r>
              <a:rPr b="0" lang="en" sz="1100">
                <a:solidFill>
                  <a:schemeClr val="accent1"/>
                </a:solidFill>
                <a:latin typeface="Lato"/>
                <a:ea typeface="Lato"/>
                <a:cs typeface="Lato"/>
                <a:sym typeface="Lato"/>
              </a:rPr>
              <a:t>   With over </a:t>
            </a:r>
            <a:r>
              <a:rPr b="0" lang="en" sz="1100">
                <a:solidFill>
                  <a:schemeClr val="accent1"/>
                </a:solidFill>
                <a:latin typeface="Lato"/>
                <a:ea typeface="Lato"/>
                <a:cs typeface="Lato"/>
                <a:sym typeface="Lato"/>
              </a:rPr>
              <a:t>1,461,030</a:t>
            </a:r>
            <a:r>
              <a:rPr b="0" lang="en" sz="1100">
                <a:solidFill>
                  <a:schemeClr val="accent1"/>
                </a:solidFill>
                <a:latin typeface="Lato"/>
                <a:ea typeface="Lato"/>
                <a:cs typeface="Lato"/>
                <a:sym typeface="Lato"/>
              </a:rPr>
              <a:t> no of flights in this period.</a:t>
            </a:r>
            <a:endParaRPr b="0" sz="11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sp>
        <p:nvSpPr>
          <p:cNvPr id="223" name="Google Shape;223;p29"/>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24" name="Google Shape;224;p29"/>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pic>
        <p:nvPicPr>
          <p:cNvPr id="226" name="Google Shape;226;p29"/>
          <p:cNvPicPr preferRelativeResize="0"/>
          <p:nvPr/>
        </p:nvPicPr>
        <p:blipFill rotWithShape="1">
          <a:blip r:embed="rId3">
            <a:alphaModFix/>
          </a:blip>
          <a:srcRect b="0" l="-1500" r="1499" t="0"/>
          <a:stretch/>
        </p:blipFill>
        <p:spPr>
          <a:xfrm>
            <a:off x="4572000" y="1300950"/>
            <a:ext cx="4572000" cy="284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0"/>
          <p:cNvSpPr txBox="1"/>
          <p:nvPr>
            <p:ph type="title"/>
          </p:nvPr>
        </p:nvSpPr>
        <p:spPr>
          <a:xfrm>
            <a:off x="730000" y="1318650"/>
            <a:ext cx="37410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Used Route</a:t>
            </a:r>
            <a:endParaRPr/>
          </a:p>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 sz="1500"/>
              <a:t>San Francisco International Airport to  Los Angeles International Airport (SFO-LAX)</a:t>
            </a:r>
            <a:endParaRPr sz="1500"/>
          </a:p>
          <a:p>
            <a:pPr indent="457200" lvl="0" marL="0" rtl="0" algn="l">
              <a:lnSpc>
                <a:spcPct val="115000"/>
              </a:lnSpc>
              <a:spcBef>
                <a:spcPts val="0"/>
              </a:spcBef>
              <a:spcAft>
                <a:spcPts val="0"/>
              </a:spcAft>
              <a:buNone/>
            </a:pPr>
            <a:r>
              <a:rPr b="0" lang="en" sz="1300">
                <a:solidFill>
                  <a:schemeClr val="accent1"/>
                </a:solidFill>
                <a:latin typeface="Lato"/>
                <a:ea typeface="Lato"/>
                <a:cs typeface="Lato"/>
                <a:sym typeface="Lato"/>
              </a:rPr>
              <a:t>With over </a:t>
            </a:r>
            <a:r>
              <a:rPr b="0" lang="en" sz="1300">
                <a:solidFill>
                  <a:schemeClr val="accent1"/>
                </a:solidFill>
                <a:latin typeface="Lato"/>
                <a:ea typeface="Lato"/>
                <a:cs typeface="Lato"/>
                <a:sym typeface="Lato"/>
              </a:rPr>
              <a:t>13,400</a:t>
            </a:r>
            <a:r>
              <a:rPr b="0" lang="en" sz="1300">
                <a:solidFill>
                  <a:schemeClr val="accent1"/>
                </a:solidFill>
                <a:latin typeface="Lato"/>
                <a:ea typeface="Lato"/>
                <a:cs typeface="Lato"/>
                <a:sym typeface="Lato"/>
              </a:rPr>
              <a:t> made through the route</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100">
              <a:latin typeface="Raleway Black"/>
              <a:ea typeface="Raleway Black"/>
              <a:cs typeface="Raleway Black"/>
              <a:sym typeface="Raleway Black"/>
            </a:endParaRPr>
          </a:p>
          <a:p>
            <a:pPr indent="0" lvl="0" marL="0" rtl="0" algn="l">
              <a:lnSpc>
                <a:spcPct val="115000"/>
              </a:lnSpc>
              <a:spcBef>
                <a:spcPts val="1000"/>
              </a:spcBef>
              <a:spcAft>
                <a:spcPts val="0"/>
              </a:spcAft>
              <a:buNone/>
            </a:pPr>
            <a:r>
              <a:rPr b="0" lang="en" sz="1100">
                <a:latin typeface="Raleway Black"/>
                <a:ea typeface="Raleway Black"/>
                <a:cs typeface="Raleway Black"/>
                <a:sym typeface="Raleway Black"/>
              </a:rPr>
              <a:t>RUNNER-UP</a:t>
            </a:r>
            <a:endParaRPr b="0" sz="1100">
              <a:latin typeface="Raleway Black"/>
              <a:ea typeface="Raleway Black"/>
              <a:cs typeface="Raleway Black"/>
              <a:sym typeface="Raleway Black"/>
            </a:endParaRPr>
          </a:p>
          <a:p>
            <a:pPr indent="-292100" lvl="0" marL="457200" rtl="0" algn="l">
              <a:lnSpc>
                <a:spcPct val="115000"/>
              </a:lnSpc>
              <a:spcBef>
                <a:spcPts val="1000"/>
              </a:spcBef>
              <a:spcAft>
                <a:spcPts val="0"/>
              </a:spcAft>
              <a:buSzPts val="1000"/>
              <a:buFont typeface="Raleway ExtraBold"/>
              <a:buChar char="➢"/>
            </a:pPr>
            <a:r>
              <a:rPr b="0" lang="en" sz="1000">
                <a:latin typeface="Raleway ExtraBold"/>
                <a:ea typeface="Raleway ExtraBold"/>
                <a:cs typeface="Raleway ExtraBold"/>
                <a:sym typeface="Raleway ExtraBold"/>
              </a:rPr>
              <a:t> Los Angeles International Airport to San Francisco International Airport (</a:t>
            </a:r>
            <a:r>
              <a:rPr b="0" lang="en" sz="1000">
                <a:latin typeface="Raleway ExtraBold"/>
                <a:ea typeface="Raleway ExtraBold"/>
                <a:cs typeface="Raleway ExtraBold"/>
                <a:sym typeface="Raleway ExtraBold"/>
              </a:rPr>
              <a:t>LAX-SFO)</a:t>
            </a:r>
            <a:endParaRPr b="0" sz="1000">
              <a:latin typeface="Raleway ExtraBold"/>
              <a:ea typeface="Raleway ExtraBold"/>
              <a:cs typeface="Raleway ExtraBold"/>
              <a:sym typeface="Raleway ExtraBold"/>
            </a:endParaRPr>
          </a:p>
          <a:p>
            <a:pPr indent="0" lvl="0" marL="457200" rtl="0" algn="l">
              <a:lnSpc>
                <a:spcPct val="115000"/>
              </a:lnSpc>
              <a:spcBef>
                <a:spcPts val="0"/>
              </a:spcBef>
              <a:spcAft>
                <a:spcPts val="0"/>
              </a:spcAft>
              <a:buNone/>
            </a:pPr>
            <a:r>
              <a:rPr b="0" lang="en" sz="1100">
                <a:solidFill>
                  <a:schemeClr val="accent1"/>
                </a:solidFill>
                <a:latin typeface="Lato"/>
                <a:ea typeface="Lato"/>
                <a:cs typeface="Lato"/>
                <a:sym typeface="Lato"/>
              </a:rPr>
              <a:t>   </a:t>
            </a:r>
            <a:r>
              <a:rPr b="0" lang="en" sz="1100">
                <a:solidFill>
                  <a:schemeClr val="accent1"/>
                </a:solidFill>
                <a:latin typeface="Lato"/>
                <a:ea typeface="Lato"/>
                <a:cs typeface="Lato"/>
                <a:sym typeface="Lato"/>
              </a:rPr>
              <a:t>With over 13,109 made through the route.</a:t>
            </a:r>
            <a:endParaRPr b="0" sz="11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pic>
        <p:nvPicPr>
          <p:cNvPr id="232" name="Google Shape;232;p30"/>
          <p:cNvPicPr preferRelativeResize="0"/>
          <p:nvPr/>
        </p:nvPicPr>
        <p:blipFill>
          <a:blip r:embed="rId3">
            <a:alphaModFix/>
          </a:blip>
          <a:stretch>
            <a:fillRect/>
          </a:stretch>
        </p:blipFill>
        <p:spPr>
          <a:xfrm>
            <a:off x="4572000" y="1264163"/>
            <a:ext cx="4368200" cy="26151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1"/>
          <p:cNvSpPr txBox="1"/>
          <p:nvPr>
            <p:ph type="title"/>
          </p:nvPr>
        </p:nvSpPr>
        <p:spPr>
          <a:xfrm>
            <a:off x="730000" y="1318650"/>
            <a:ext cx="37410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 with the Most Trip</a:t>
            </a:r>
            <a:endParaRPr/>
          </a:p>
          <a:p>
            <a:pPr indent="0" lvl="0" marL="0" rtl="0" algn="l">
              <a:spcBef>
                <a:spcPts val="0"/>
              </a:spcBef>
              <a:spcAft>
                <a:spcPts val="0"/>
              </a:spcAft>
              <a:buNone/>
            </a:pPr>
            <a:r>
              <a:t/>
            </a:r>
            <a:endParaRPr/>
          </a:p>
          <a:p>
            <a:pPr indent="-368300" lvl="0" marL="457200" rtl="0" algn="l">
              <a:spcBef>
                <a:spcPts val="0"/>
              </a:spcBef>
              <a:spcAft>
                <a:spcPts val="0"/>
              </a:spcAft>
              <a:buSzPts val="2200"/>
              <a:buChar char="➢"/>
            </a:pPr>
            <a:r>
              <a:rPr lang="en" sz="1500"/>
              <a:t>July</a:t>
            </a:r>
            <a:endParaRPr sz="1500"/>
          </a:p>
          <a:p>
            <a:pPr indent="457200" lvl="0" marL="0" rtl="0" algn="l">
              <a:lnSpc>
                <a:spcPct val="115000"/>
              </a:lnSpc>
              <a:spcBef>
                <a:spcPts val="0"/>
              </a:spcBef>
              <a:spcAft>
                <a:spcPts val="0"/>
              </a:spcAft>
              <a:buNone/>
            </a:pPr>
            <a:r>
              <a:rPr b="0" lang="en" sz="1300">
                <a:solidFill>
                  <a:schemeClr val="accent1"/>
                </a:solidFill>
                <a:latin typeface="Lato"/>
                <a:ea typeface="Lato"/>
                <a:cs typeface="Lato"/>
                <a:sym typeface="Lato"/>
              </a:rPr>
              <a:t>With about </a:t>
            </a:r>
            <a:r>
              <a:rPr b="0" lang="en" sz="1300">
                <a:solidFill>
                  <a:schemeClr val="accent1"/>
                </a:solidFill>
                <a:latin typeface="Lato"/>
                <a:ea typeface="Lato"/>
                <a:cs typeface="Lato"/>
                <a:sym typeface="Lato"/>
              </a:rPr>
              <a:t>514,384</a:t>
            </a:r>
            <a:r>
              <a:rPr b="0" lang="en" sz="1300">
                <a:solidFill>
                  <a:schemeClr val="accent1"/>
                </a:solidFill>
                <a:latin typeface="Lato"/>
                <a:ea typeface="Lato"/>
                <a:cs typeface="Lato"/>
                <a:sym typeface="Lato"/>
              </a:rPr>
              <a:t> flights</a:t>
            </a:r>
            <a:endParaRPr b="0" sz="1100">
              <a:latin typeface="Raleway Black"/>
              <a:ea typeface="Raleway Black"/>
              <a:cs typeface="Raleway Black"/>
              <a:sym typeface="Raleway Black"/>
            </a:endParaRPr>
          </a:p>
          <a:p>
            <a:pPr indent="0" lvl="0" marL="0" rtl="0" algn="l">
              <a:lnSpc>
                <a:spcPct val="115000"/>
              </a:lnSpc>
              <a:spcBef>
                <a:spcPts val="1000"/>
              </a:spcBef>
              <a:spcAft>
                <a:spcPts val="0"/>
              </a:spcAft>
              <a:buNone/>
            </a:pPr>
            <a:r>
              <a:rPr b="0" lang="en" sz="1100">
                <a:latin typeface="Raleway Black"/>
                <a:ea typeface="Raleway Black"/>
                <a:cs typeface="Raleway Black"/>
                <a:sym typeface="Raleway Black"/>
              </a:rPr>
              <a:t>RUNNER-UP</a:t>
            </a:r>
            <a:endParaRPr b="0" sz="1100">
              <a:latin typeface="Raleway Black"/>
              <a:ea typeface="Raleway Black"/>
              <a:cs typeface="Raleway Black"/>
              <a:sym typeface="Raleway Black"/>
            </a:endParaRPr>
          </a:p>
          <a:p>
            <a:pPr indent="-292100" lvl="0" marL="457200" rtl="0" algn="l">
              <a:lnSpc>
                <a:spcPct val="115000"/>
              </a:lnSpc>
              <a:spcBef>
                <a:spcPts val="1000"/>
              </a:spcBef>
              <a:spcAft>
                <a:spcPts val="0"/>
              </a:spcAft>
              <a:buSzPts val="1000"/>
              <a:buFont typeface="Raleway ExtraBold"/>
              <a:buChar char="➢"/>
            </a:pPr>
            <a:r>
              <a:rPr b="0" lang="en" sz="1000">
                <a:latin typeface="Raleway ExtraBold"/>
                <a:ea typeface="Raleway ExtraBold"/>
                <a:cs typeface="Raleway ExtraBold"/>
                <a:sym typeface="Raleway ExtraBold"/>
              </a:rPr>
              <a:t>August</a:t>
            </a:r>
            <a:endParaRPr b="0" sz="1000">
              <a:latin typeface="Raleway ExtraBold"/>
              <a:ea typeface="Raleway ExtraBold"/>
              <a:cs typeface="Raleway ExtraBold"/>
              <a:sym typeface="Raleway ExtraBold"/>
            </a:endParaRPr>
          </a:p>
          <a:p>
            <a:pPr indent="0" lvl="0" marL="457200" rtl="0" algn="l">
              <a:lnSpc>
                <a:spcPct val="115000"/>
              </a:lnSpc>
              <a:spcBef>
                <a:spcPts val="0"/>
              </a:spcBef>
              <a:spcAft>
                <a:spcPts val="0"/>
              </a:spcAft>
              <a:buNone/>
            </a:pPr>
            <a:r>
              <a:rPr b="0" lang="en" sz="1100">
                <a:solidFill>
                  <a:schemeClr val="accent1"/>
                </a:solidFill>
                <a:latin typeface="Lato"/>
                <a:ea typeface="Lato"/>
                <a:cs typeface="Lato"/>
                <a:sym typeface="Lato"/>
              </a:rPr>
              <a:t> With </a:t>
            </a:r>
            <a:r>
              <a:rPr b="0" lang="en" sz="1100">
                <a:solidFill>
                  <a:schemeClr val="accent1"/>
                </a:solidFill>
                <a:latin typeface="Lato"/>
                <a:ea typeface="Lato"/>
                <a:cs typeface="Lato"/>
                <a:sym typeface="Lato"/>
              </a:rPr>
              <a:t>about</a:t>
            </a:r>
            <a:r>
              <a:rPr b="0" lang="en" sz="1100">
                <a:solidFill>
                  <a:schemeClr val="accent1"/>
                </a:solidFill>
                <a:latin typeface="Lato"/>
                <a:ea typeface="Lato"/>
                <a:cs typeface="Lato"/>
                <a:sym typeface="Lato"/>
              </a:rPr>
              <a:t> </a:t>
            </a:r>
            <a:r>
              <a:rPr b="0" lang="en" sz="1100">
                <a:solidFill>
                  <a:schemeClr val="accent1"/>
                </a:solidFill>
                <a:latin typeface="Lato"/>
                <a:ea typeface="Lato"/>
                <a:cs typeface="Lato"/>
                <a:sym typeface="Lato"/>
              </a:rPr>
              <a:t>503,956</a:t>
            </a:r>
            <a:r>
              <a:rPr b="0" lang="en" sz="1100">
                <a:solidFill>
                  <a:schemeClr val="accent1"/>
                </a:solidFill>
                <a:latin typeface="Lato"/>
                <a:ea typeface="Lato"/>
                <a:cs typeface="Lato"/>
                <a:sym typeface="Lato"/>
              </a:rPr>
              <a:t> flights</a:t>
            </a:r>
            <a:endParaRPr b="0" sz="11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pic>
        <p:nvPicPr>
          <p:cNvPr id="238" name="Google Shape;238;p31"/>
          <p:cNvPicPr preferRelativeResize="0"/>
          <p:nvPr/>
        </p:nvPicPr>
        <p:blipFill>
          <a:blip r:embed="rId3">
            <a:alphaModFix/>
          </a:blip>
          <a:stretch>
            <a:fillRect/>
          </a:stretch>
        </p:blipFill>
        <p:spPr>
          <a:xfrm>
            <a:off x="4614950" y="1616963"/>
            <a:ext cx="4368200" cy="27438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730000" y="1318650"/>
            <a:ext cx="37410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Monthly Flight Trend</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b="0" sz="1300">
              <a:latin typeface="Lato"/>
              <a:ea typeface="Lato"/>
              <a:cs typeface="Lato"/>
              <a:sym typeface="Lato"/>
            </a:endParaRPr>
          </a:p>
          <a:p>
            <a:pPr indent="0" lvl="0" marL="0" rtl="0" algn="l">
              <a:lnSpc>
                <a:spcPct val="115000"/>
              </a:lnSpc>
              <a:spcBef>
                <a:spcPts val="0"/>
              </a:spcBef>
              <a:spcAft>
                <a:spcPts val="0"/>
              </a:spcAft>
              <a:buNone/>
            </a:pPr>
            <a:r>
              <a:t/>
            </a:r>
            <a:endParaRPr b="0" sz="1300">
              <a:latin typeface="Lato"/>
              <a:ea typeface="Lato"/>
              <a:cs typeface="Lato"/>
              <a:sym typeface="Lato"/>
            </a:endParaRPr>
          </a:p>
          <a:p>
            <a:pPr indent="0" lvl="0" marL="0" rtl="0" algn="ctr">
              <a:lnSpc>
                <a:spcPct val="115000"/>
              </a:lnSpc>
              <a:spcBef>
                <a:spcPts val="0"/>
              </a:spcBef>
              <a:spcAft>
                <a:spcPts val="0"/>
              </a:spcAft>
              <a:buNone/>
            </a:pPr>
            <a:r>
              <a:rPr b="0" lang="en" sz="1300">
                <a:latin typeface="Lato"/>
                <a:ea typeface="Lato"/>
                <a:cs typeface="Lato"/>
                <a:sym typeface="Lato"/>
              </a:rPr>
              <a:t>A visual representation of the time series analysis of the trend over the year.</a:t>
            </a:r>
            <a:endParaRPr b="0" sz="1300">
              <a:latin typeface="Lato"/>
              <a:ea typeface="Lato"/>
              <a:cs typeface="Lato"/>
              <a:sym typeface="Lato"/>
            </a:endParaRPr>
          </a:p>
          <a:p>
            <a:pPr indent="0" lvl="0" marL="0" rtl="0" algn="l">
              <a:lnSpc>
                <a:spcPct val="115000"/>
              </a:lnSpc>
              <a:spcBef>
                <a:spcPts val="0"/>
              </a:spcBef>
              <a:spcAft>
                <a:spcPts val="0"/>
              </a:spcAft>
              <a:buNone/>
            </a:pPr>
            <a:r>
              <a:t/>
            </a:r>
            <a:endParaRPr sz="1500"/>
          </a:p>
          <a:p>
            <a:pPr indent="0" lvl="0" marL="457200" rtl="0" algn="l">
              <a:lnSpc>
                <a:spcPct val="115000"/>
              </a:lnSpc>
              <a:spcBef>
                <a:spcPts val="0"/>
              </a:spcBef>
              <a:spcAft>
                <a:spcPts val="0"/>
              </a:spcAft>
              <a:buNone/>
            </a:pPr>
            <a:r>
              <a:t/>
            </a:r>
            <a:endParaRPr b="0"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pic>
        <p:nvPicPr>
          <p:cNvPr id="244" name="Google Shape;244;p32"/>
          <p:cNvPicPr preferRelativeResize="0"/>
          <p:nvPr/>
        </p:nvPicPr>
        <p:blipFill>
          <a:blip r:embed="rId3">
            <a:alphaModFix/>
          </a:blip>
          <a:stretch>
            <a:fillRect/>
          </a:stretch>
        </p:blipFill>
        <p:spPr>
          <a:xfrm>
            <a:off x="4572000" y="1495113"/>
            <a:ext cx="4368202" cy="21532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cxnSp>
        <p:nvCxnSpPr>
          <p:cNvPr id="249" name="Google Shape;249;p33"/>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250" name="Google Shape;250;p33"/>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51" name="Google Shape;251;p33"/>
          <p:cNvSpPr txBox="1"/>
          <p:nvPr>
            <p:ph type="title"/>
          </p:nvPr>
        </p:nvSpPr>
        <p:spPr>
          <a:xfrm>
            <a:off x="729450" y="1318650"/>
            <a:ext cx="6498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Flight Completed for each Month</a:t>
            </a:r>
            <a:endParaRPr sz="3000"/>
          </a:p>
        </p:txBody>
      </p:sp>
      <p:grpSp>
        <p:nvGrpSpPr>
          <p:cNvPr id="252" name="Google Shape;252;p33"/>
          <p:cNvGrpSpPr/>
          <p:nvPr/>
        </p:nvGrpSpPr>
        <p:grpSpPr>
          <a:xfrm>
            <a:off x="5293201" y="2678680"/>
            <a:ext cx="1040700" cy="1039104"/>
            <a:chOff x="5293201" y="2678680"/>
            <a:chExt cx="1040700" cy="1039104"/>
          </a:xfrm>
        </p:grpSpPr>
        <p:sp>
          <p:nvSpPr>
            <p:cNvPr id="253" name="Google Shape;253;p33"/>
            <p:cNvSpPr txBox="1"/>
            <p:nvPr/>
          </p:nvSpPr>
          <p:spPr>
            <a:xfrm>
              <a:off x="5297801" y="2856485"/>
              <a:ext cx="1029000" cy="861300"/>
            </a:xfrm>
            <a:prstGeom prst="rect">
              <a:avLst/>
            </a:prstGeom>
            <a:solidFill>
              <a:schemeClr val="accent2"/>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489,641 </a:t>
              </a:r>
              <a:r>
                <a:rPr lang="en" sz="1050">
                  <a:solidFill>
                    <a:schemeClr val="lt1"/>
                  </a:solidFill>
                </a:rPr>
                <a:t>flights</a:t>
              </a:r>
              <a:endParaRPr sz="900">
                <a:solidFill>
                  <a:schemeClr val="lt1"/>
                </a:solidFill>
                <a:latin typeface="Lato"/>
                <a:ea typeface="Lato"/>
                <a:cs typeface="Lato"/>
                <a:sym typeface="Lato"/>
              </a:endParaRPr>
            </a:p>
          </p:txBody>
        </p:sp>
        <p:sp>
          <p:nvSpPr>
            <p:cNvPr id="254" name="Google Shape;254;p33"/>
            <p:cNvSpPr txBox="1"/>
            <p:nvPr/>
          </p:nvSpPr>
          <p:spPr>
            <a:xfrm>
              <a:off x="5293201" y="2678680"/>
              <a:ext cx="1040700" cy="16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MAY</a:t>
              </a:r>
              <a:endParaRPr b="1" sz="700">
                <a:solidFill>
                  <a:srgbClr val="FFFFFF"/>
                </a:solidFill>
                <a:latin typeface="Raleway"/>
                <a:ea typeface="Raleway"/>
                <a:cs typeface="Raleway"/>
                <a:sym typeface="Raleway"/>
              </a:endParaRPr>
            </a:p>
          </p:txBody>
        </p:sp>
      </p:grpSp>
      <p:grpSp>
        <p:nvGrpSpPr>
          <p:cNvPr id="255" name="Google Shape;255;p33"/>
          <p:cNvGrpSpPr/>
          <p:nvPr/>
        </p:nvGrpSpPr>
        <p:grpSpPr>
          <a:xfrm>
            <a:off x="6415277" y="2678680"/>
            <a:ext cx="1029017" cy="1039006"/>
            <a:chOff x="6415277" y="2678680"/>
            <a:chExt cx="1029017" cy="1039006"/>
          </a:xfrm>
        </p:grpSpPr>
        <p:sp>
          <p:nvSpPr>
            <p:cNvPr id="256" name="Google Shape;256;p33"/>
            <p:cNvSpPr txBox="1"/>
            <p:nvPr/>
          </p:nvSpPr>
          <p:spPr>
            <a:xfrm>
              <a:off x="6415277" y="2856387"/>
              <a:ext cx="1029000" cy="861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492,847 </a:t>
              </a:r>
              <a:r>
                <a:rPr lang="en" sz="1050">
                  <a:solidFill>
                    <a:schemeClr val="lt1"/>
                  </a:solidFill>
                </a:rPr>
                <a:t>flights</a:t>
              </a:r>
              <a:endParaRPr sz="900">
                <a:solidFill>
                  <a:schemeClr val="lt1"/>
                </a:solidFill>
                <a:latin typeface="Lato"/>
                <a:ea typeface="Lato"/>
                <a:cs typeface="Lato"/>
                <a:sym typeface="Lato"/>
              </a:endParaRPr>
            </a:p>
          </p:txBody>
        </p:sp>
        <p:sp>
          <p:nvSpPr>
            <p:cNvPr id="257" name="Google Shape;257;p33"/>
            <p:cNvSpPr txBox="1"/>
            <p:nvPr/>
          </p:nvSpPr>
          <p:spPr>
            <a:xfrm>
              <a:off x="6415294" y="2678680"/>
              <a:ext cx="1029000" cy="1641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JUNE</a:t>
              </a:r>
              <a:endParaRPr b="1" sz="700">
                <a:solidFill>
                  <a:srgbClr val="FFFFFF"/>
                </a:solidFill>
                <a:latin typeface="Raleway"/>
                <a:ea typeface="Raleway"/>
                <a:cs typeface="Raleway"/>
                <a:sym typeface="Raleway"/>
              </a:endParaRPr>
            </a:p>
          </p:txBody>
        </p:sp>
      </p:grpSp>
      <p:grpSp>
        <p:nvGrpSpPr>
          <p:cNvPr id="258" name="Google Shape;258;p33"/>
          <p:cNvGrpSpPr/>
          <p:nvPr/>
        </p:nvGrpSpPr>
        <p:grpSpPr>
          <a:xfrm>
            <a:off x="7532731" y="2678680"/>
            <a:ext cx="1029011" cy="1039104"/>
            <a:chOff x="7532731" y="2678680"/>
            <a:chExt cx="1029011" cy="1039104"/>
          </a:xfrm>
        </p:grpSpPr>
        <p:sp>
          <p:nvSpPr>
            <p:cNvPr id="259" name="Google Shape;259;p33"/>
            <p:cNvSpPr txBox="1"/>
            <p:nvPr/>
          </p:nvSpPr>
          <p:spPr>
            <a:xfrm>
              <a:off x="7532731" y="2856484"/>
              <a:ext cx="1029000" cy="861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514,384 </a:t>
              </a:r>
              <a:r>
                <a:rPr lang="en" sz="1050">
                  <a:solidFill>
                    <a:schemeClr val="lt1"/>
                  </a:solidFill>
                </a:rPr>
                <a:t>flights</a:t>
              </a:r>
              <a:endParaRPr sz="900">
                <a:solidFill>
                  <a:schemeClr val="lt1"/>
                </a:solidFill>
                <a:latin typeface="Lato"/>
                <a:ea typeface="Lato"/>
                <a:cs typeface="Lato"/>
                <a:sym typeface="Lato"/>
              </a:endParaRPr>
            </a:p>
          </p:txBody>
        </p:sp>
        <p:sp>
          <p:nvSpPr>
            <p:cNvPr id="260" name="Google Shape;260;p33"/>
            <p:cNvSpPr txBox="1"/>
            <p:nvPr/>
          </p:nvSpPr>
          <p:spPr>
            <a:xfrm>
              <a:off x="7532742" y="2678680"/>
              <a:ext cx="1029000" cy="1641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JULY</a:t>
              </a:r>
              <a:endParaRPr b="1" sz="700">
                <a:solidFill>
                  <a:srgbClr val="FFFFFF"/>
                </a:solidFill>
                <a:latin typeface="Raleway"/>
                <a:ea typeface="Raleway"/>
                <a:cs typeface="Raleway"/>
                <a:sym typeface="Raleway"/>
              </a:endParaRPr>
            </a:p>
          </p:txBody>
        </p:sp>
      </p:grpSp>
      <p:grpSp>
        <p:nvGrpSpPr>
          <p:cNvPr id="261" name="Google Shape;261;p33"/>
          <p:cNvGrpSpPr/>
          <p:nvPr/>
        </p:nvGrpSpPr>
        <p:grpSpPr>
          <a:xfrm>
            <a:off x="4180373" y="2678680"/>
            <a:ext cx="1029024" cy="1039007"/>
            <a:chOff x="4180373" y="2678680"/>
            <a:chExt cx="1029024" cy="1039007"/>
          </a:xfrm>
        </p:grpSpPr>
        <p:sp>
          <p:nvSpPr>
            <p:cNvPr id="262" name="Google Shape;262;p33"/>
            <p:cNvSpPr txBox="1"/>
            <p:nvPr/>
          </p:nvSpPr>
          <p:spPr>
            <a:xfrm>
              <a:off x="4180373" y="2856387"/>
              <a:ext cx="1029000" cy="861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479,251 </a:t>
              </a:r>
              <a:r>
                <a:rPr lang="en" sz="1050">
                  <a:solidFill>
                    <a:schemeClr val="lt1"/>
                  </a:solidFill>
                </a:rPr>
                <a:t>flights</a:t>
              </a:r>
              <a:endParaRPr b="1" sz="700">
                <a:solidFill>
                  <a:schemeClr val="lt1"/>
                </a:solidFill>
                <a:latin typeface="Lato"/>
                <a:ea typeface="Lato"/>
                <a:cs typeface="Lato"/>
                <a:sym typeface="Lato"/>
              </a:endParaRPr>
            </a:p>
          </p:txBody>
        </p:sp>
        <p:sp>
          <p:nvSpPr>
            <p:cNvPr id="263" name="Google Shape;263;p33"/>
            <p:cNvSpPr txBox="1"/>
            <p:nvPr/>
          </p:nvSpPr>
          <p:spPr>
            <a:xfrm>
              <a:off x="4180397" y="2678680"/>
              <a:ext cx="1029000" cy="1641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APRIL</a:t>
              </a:r>
              <a:endParaRPr b="1" sz="700">
                <a:solidFill>
                  <a:srgbClr val="FFFFFF"/>
                </a:solidFill>
                <a:latin typeface="Raleway"/>
                <a:ea typeface="Raleway"/>
                <a:cs typeface="Raleway"/>
                <a:sym typeface="Raleway"/>
              </a:endParaRPr>
            </a:p>
          </p:txBody>
        </p:sp>
      </p:grpSp>
      <p:grpSp>
        <p:nvGrpSpPr>
          <p:cNvPr id="264" name="Google Shape;264;p33"/>
          <p:cNvGrpSpPr/>
          <p:nvPr/>
        </p:nvGrpSpPr>
        <p:grpSpPr>
          <a:xfrm>
            <a:off x="3062921" y="2678680"/>
            <a:ext cx="1029028" cy="1039008"/>
            <a:chOff x="3062921" y="2678680"/>
            <a:chExt cx="1029028" cy="1039008"/>
          </a:xfrm>
        </p:grpSpPr>
        <p:sp>
          <p:nvSpPr>
            <p:cNvPr id="265" name="Google Shape;265;p33"/>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492,138 </a:t>
              </a:r>
              <a:r>
                <a:rPr lang="en" sz="1050">
                  <a:solidFill>
                    <a:schemeClr val="lt1"/>
                  </a:solidFill>
                </a:rPr>
                <a:t>flights</a:t>
              </a:r>
              <a:endParaRPr b="1" sz="700">
                <a:solidFill>
                  <a:schemeClr val="lt1"/>
                </a:solidFill>
                <a:latin typeface="Lato"/>
                <a:ea typeface="Lato"/>
                <a:cs typeface="Lato"/>
                <a:sym typeface="Lato"/>
              </a:endParaRPr>
            </a:p>
          </p:txBody>
        </p:sp>
        <p:sp>
          <p:nvSpPr>
            <p:cNvPr id="266" name="Google Shape;266;p33"/>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MARCH</a:t>
              </a:r>
              <a:endParaRPr b="1" sz="700">
                <a:solidFill>
                  <a:srgbClr val="FFFFFF"/>
                </a:solidFill>
                <a:latin typeface="Raleway"/>
                <a:ea typeface="Raleway"/>
                <a:cs typeface="Raleway"/>
                <a:sym typeface="Raleway"/>
              </a:endParaRPr>
            </a:p>
          </p:txBody>
        </p:sp>
      </p:grpSp>
      <p:grpSp>
        <p:nvGrpSpPr>
          <p:cNvPr id="267" name="Google Shape;267;p33"/>
          <p:cNvGrpSpPr/>
          <p:nvPr/>
        </p:nvGrpSpPr>
        <p:grpSpPr>
          <a:xfrm>
            <a:off x="1945500" y="2678680"/>
            <a:ext cx="1029000" cy="1038995"/>
            <a:chOff x="1945500" y="2678680"/>
            <a:chExt cx="1029000" cy="1038995"/>
          </a:xfrm>
        </p:grpSpPr>
        <p:sp>
          <p:nvSpPr>
            <p:cNvPr id="268" name="Google Shape;268;p33"/>
            <p:cNvSpPr txBox="1"/>
            <p:nvPr/>
          </p:nvSpPr>
          <p:spPr>
            <a:xfrm>
              <a:off x="1945500" y="2856375"/>
              <a:ext cx="1029000" cy="86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407,663 </a:t>
              </a:r>
              <a:r>
                <a:rPr lang="en" sz="1050">
                  <a:solidFill>
                    <a:schemeClr val="lt1"/>
                  </a:solidFill>
                </a:rPr>
                <a:t>flights</a:t>
              </a:r>
              <a:endParaRPr b="1" sz="700">
                <a:solidFill>
                  <a:schemeClr val="lt1"/>
                </a:solidFill>
                <a:latin typeface="Lato"/>
                <a:ea typeface="Lato"/>
                <a:cs typeface="Lato"/>
                <a:sym typeface="Lato"/>
              </a:endParaRPr>
            </a:p>
          </p:txBody>
        </p:sp>
        <p:sp>
          <p:nvSpPr>
            <p:cNvPr id="269" name="Google Shape;269;p33"/>
            <p:cNvSpPr txBox="1"/>
            <p:nvPr/>
          </p:nvSpPr>
          <p:spPr>
            <a:xfrm>
              <a:off x="1945500" y="2678680"/>
              <a:ext cx="1029000" cy="16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FEBRUARY</a:t>
              </a:r>
              <a:endParaRPr b="1" sz="700">
                <a:solidFill>
                  <a:srgbClr val="FFFFFF"/>
                </a:solidFill>
                <a:latin typeface="Raleway"/>
                <a:ea typeface="Raleway"/>
                <a:cs typeface="Raleway"/>
                <a:sym typeface="Raleway"/>
              </a:endParaRPr>
            </a:p>
          </p:txBody>
        </p:sp>
      </p:grpSp>
      <p:grpSp>
        <p:nvGrpSpPr>
          <p:cNvPr id="270" name="Google Shape;270;p33"/>
          <p:cNvGrpSpPr/>
          <p:nvPr/>
        </p:nvGrpSpPr>
        <p:grpSpPr>
          <a:xfrm>
            <a:off x="828040" y="2678680"/>
            <a:ext cx="1029012" cy="1039104"/>
            <a:chOff x="828040" y="2678680"/>
            <a:chExt cx="1029012" cy="1039104"/>
          </a:xfrm>
        </p:grpSpPr>
        <p:sp>
          <p:nvSpPr>
            <p:cNvPr id="271" name="Google Shape;271;p33"/>
            <p:cNvSpPr txBox="1"/>
            <p:nvPr/>
          </p:nvSpPr>
          <p:spPr>
            <a:xfrm>
              <a:off x="828040" y="2856484"/>
              <a:ext cx="1029000" cy="86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457,013 flights</a:t>
              </a:r>
              <a:endParaRPr b="1" sz="700">
                <a:solidFill>
                  <a:schemeClr val="lt1"/>
                </a:solidFill>
                <a:latin typeface="Lato"/>
                <a:ea typeface="Lato"/>
                <a:cs typeface="Lato"/>
                <a:sym typeface="Lato"/>
              </a:endParaRPr>
            </a:p>
          </p:txBody>
        </p:sp>
        <p:sp>
          <p:nvSpPr>
            <p:cNvPr id="272" name="Google Shape;272;p33"/>
            <p:cNvSpPr txBox="1"/>
            <p:nvPr/>
          </p:nvSpPr>
          <p:spPr>
            <a:xfrm>
              <a:off x="828052" y="2678680"/>
              <a:ext cx="1029000" cy="16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JANUARY</a:t>
              </a:r>
              <a:endParaRPr b="1" sz="700">
                <a:solidFill>
                  <a:srgbClr val="FFFFFF"/>
                </a:solidFill>
                <a:latin typeface="Raleway"/>
                <a:ea typeface="Raleway"/>
                <a:cs typeface="Raleway"/>
                <a:sym typeface="Raleway"/>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34"/>
          <p:cNvCxnSpPr/>
          <p:nvPr/>
        </p:nvCxnSpPr>
        <p:spPr>
          <a:xfrm>
            <a:off x="2305894"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278" name="Google Shape;278;p34"/>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79" name="Google Shape;279;p34"/>
          <p:cNvSpPr txBox="1"/>
          <p:nvPr>
            <p:ph type="title"/>
          </p:nvPr>
        </p:nvSpPr>
        <p:spPr>
          <a:xfrm>
            <a:off x="729450" y="1318650"/>
            <a:ext cx="6498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Flight Completed for each Month</a:t>
            </a:r>
            <a:endParaRPr sz="3000"/>
          </a:p>
        </p:txBody>
      </p:sp>
      <p:grpSp>
        <p:nvGrpSpPr>
          <p:cNvPr id="280" name="Google Shape;280;p34"/>
          <p:cNvGrpSpPr/>
          <p:nvPr/>
        </p:nvGrpSpPr>
        <p:grpSpPr>
          <a:xfrm>
            <a:off x="5508726" y="2678680"/>
            <a:ext cx="1040700" cy="1039104"/>
            <a:chOff x="5293201" y="2678680"/>
            <a:chExt cx="1040700" cy="1039104"/>
          </a:xfrm>
        </p:grpSpPr>
        <p:sp>
          <p:nvSpPr>
            <p:cNvPr id="281" name="Google Shape;281;p34"/>
            <p:cNvSpPr txBox="1"/>
            <p:nvPr/>
          </p:nvSpPr>
          <p:spPr>
            <a:xfrm>
              <a:off x="5297801" y="2856485"/>
              <a:ext cx="1029000" cy="861300"/>
            </a:xfrm>
            <a:prstGeom prst="rect">
              <a:avLst/>
            </a:prstGeom>
            <a:solidFill>
              <a:schemeClr val="accent5"/>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469,717 </a:t>
              </a:r>
              <a:r>
                <a:rPr lang="en" sz="1050">
                  <a:solidFill>
                    <a:schemeClr val="lt1"/>
                  </a:solidFill>
                </a:rPr>
                <a:t>flights</a:t>
              </a:r>
              <a:endParaRPr sz="900">
                <a:solidFill>
                  <a:schemeClr val="lt1"/>
                </a:solidFill>
                <a:latin typeface="Lato"/>
                <a:ea typeface="Lato"/>
                <a:cs typeface="Lato"/>
                <a:sym typeface="Lato"/>
              </a:endParaRPr>
            </a:p>
          </p:txBody>
        </p:sp>
        <p:sp>
          <p:nvSpPr>
            <p:cNvPr id="282" name="Google Shape;282;p34"/>
            <p:cNvSpPr txBox="1"/>
            <p:nvPr/>
          </p:nvSpPr>
          <p:spPr>
            <a:xfrm>
              <a:off x="5293201" y="2678680"/>
              <a:ext cx="1040700" cy="16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DECEMBER</a:t>
              </a:r>
              <a:endParaRPr b="1" sz="700">
                <a:solidFill>
                  <a:srgbClr val="FFFFFF"/>
                </a:solidFill>
                <a:latin typeface="Raleway"/>
                <a:ea typeface="Raleway"/>
                <a:cs typeface="Raleway"/>
                <a:sym typeface="Raleway"/>
              </a:endParaRPr>
            </a:p>
          </p:txBody>
        </p:sp>
      </p:grpSp>
      <p:grpSp>
        <p:nvGrpSpPr>
          <p:cNvPr id="283" name="Google Shape;283;p34"/>
          <p:cNvGrpSpPr/>
          <p:nvPr/>
        </p:nvGrpSpPr>
        <p:grpSpPr>
          <a:xfrm>
            <a:off x="4285823" y="2678680"/>
            <a:ext cx="1029024" cy="1039007"/>
            <a:chOff x="4180373" y="2678680"/>
            <a:chExt cx="1029024" cy="1039007"/>
          </a:xfrm>
        </p:grpSpPr>
        <p:sp>
          <p:nvSpPr>
            <p:cNvPr id="284" name="Google Shape;284;p34"/>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462,367 </a:t>
              </a:r>
              <a:r>
                <a:rPr lang="en" sz="1050">
                  <a:solidFill>
                    <a:schemeClr val="lt1"/>
                  </a:solidFill>
                </a:rPr>
                <a:t>flights</a:t>
              </a:r>
              <a:endParaRPr b="1" sz="700">
                <a:solidFill>
                  <a:schemeClr val="lt1"/>
                </a:solidFill>
                <a:latin typeface="Lato"/>
                <a:ea typeface="Lato"/>
                <a:cs typeface="Lato"/>
                <a:sym typeface="Lato"/>
              </a:endParaRPr>
            </a:p>
          </p:txBody>
        </p:sp>
        <p:sp>
          <p:nvSpPr>
            <p:cNvPr id="285" name="Google Shape;285;p34"/>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NOVEMBER</a:t>
              </a:r>
              <a:endParaRPr b="1" sz="700">
                <a:solidFill>
                  <a:srgbClr val="FFFFFF"/>
                </a:solidFill>
                <a:latin typeface="Raleway"/>
                <a:ea typeface="Raleway"/>
                <a:cs typeface="Raleway"/>
                <a:sym typeface="Raleway"/>
              </a:endParaRPr>
            </a:p>
          </p:txBody>
        </p:sp>
      </p:grpSp>
      <p:grpSp>
        <p:nvGrpSpPr>
          <p:cNvPr id="286" name="Google Shape;286;p34"/>
          <p:cNvGrpSpPr/>
          <p:nvPr/>
        </p:nvGrpSpPr>
        <p:grpSpPr>
          <a:xfrm>
            <a:off x="3115646" y="2678718"/>
            <a:ext cx="1029028" cy="1039008"/>
            <a:chOff x="3062921" y="2678680"/>
            <a:chExt cx="1029028" cy="1039008"/>
          </a:xfrm>
        </p:grpSpPr>
        <p:sp>
          <p:nvSpPr>
            <p:cNvPr id="287" name="Google Shape;287;p34"/>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482,878 </a:t>
              </a:r>
              <a:r>
                <a:rPr lang="en" sz="1050">
                  <a:solidFill>
                    <a:schemeClr val="lt1"/>
                  </a:solidFill>
                </a:rPr>
                <a:t>flights</a:t>
              </a:r>
              <a:endParaRPr b="1" sz="700">
                <a:solidFill>
                  <a:schemeClr val="lt1"/>
                </a:solidFill>
                <a:latin typeface="Lato"/>
                <a:ea typeface="Lato"/>
                <a:cs typeface="Lato"/>
                <a:sym typeface="Lato"/>
              </a:endParaRPr>
            </a:p>
          </p:txBody>
        </p:sp>
        <p:sp>
          <p:nvSpPr>
            <p:cNvPr id="288" name="Google Shape;288;p34"/>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OCTOBER</a:t>
              </a:r>
              <a:endParaRPr b="1" sz="700">
                <a:solidFill>
                  <a:srgbClr val="FFFFFF"/>
                </a:solidFill>
                <a:latin typeface="Raleway"/>
                <a:ea typeface="Raleway"/>
                <a:cs typeface="Raleway"/>
                <a:sym typeface="Raleway"/>
              </a:endParaRPr>
            </a:p>
          </p:txBody>
        </p:sp>
      </p:grpSp>
      <p:grpSp>
        <p:nvGrpSpPr>
          <p:cNvPr id="289" name="Google Shape;289;p34"/>
          <p:cNvGrpSpPr/>
          <p:nvPr/>
        </p:nvGrpSpPr>
        <p:grpSpPr>
          <a:xfrm>
            <a:off x="1945500" y="2678680"/>
            <a:ext cx="1029000" cy="1038995"/>
            <a:chOff x="1945500" y="2678680"/>
            <a:chExt cx="1029000" cy="1038995"/>
          </a:xfrm>
        </p:grpSpPr>
        <p:sp>
          <p:nvSpPr>
            <p:cNvPr id="290" name="Google Shape;290;p34"/>
            <p:cNvSpPr txBox="1"/>
            <p:nvPr/>
          </p:nvSpPr>
          <p:spPr>
            <a:xfrm>
              <a:off x="1945500" y="2856375"/>
              <a:ext cx="1029000" cy="86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462,153 </a:t>
              </a:r>
              <a:r>
                <a:rPr lang="en" sz="1050">
                  <a:solidFill>
                    <a:schemeClr val="lt1"/>
                  </a:solidFill>
                </a:rPr>
                <a:t>flights</a:t>
              </a:r>
              <a:endParaRPr b="1" sz="700">
                <a:solidFill>
                  <a:schemeClr val="lt1"/>
                </a:solidFill>
                <a:latin typeface="Lato"/>
                <a:ea typeface="Lato"/>
                <a:cs typeface="Lato"/>
                <a:sym typeface="Lato"/>
              </a:endParaRPr>
            </a:p>
          </p:txBody>
        </p:sp>
        <p:sp>
          <p:nvSpPr>
            <p:cNvPr id="291" name="Google Shape;291;p34"/>
            <p:cNvSpPr txBox="1"/>
            <p:nvPr/>
          </p:nvSpPr>
          <p:spPr>
            <a:xfrm>
              <a:off x="1945500" y="2678680"/>
              <a:ext cx="1029000" cy="16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SEPTEMBER</a:t>
              </a:r>
              <a:endParaRPr b="1" sz="700">
                <a:solidFill>
                  <a:srgbClr val="FFFFFF"/>
                </a:solidFill>
                <a:latin typeface="Raleway"/>
                <a:ea typeface="Raleway"/>
                <a:cs typeface="Raleway"/>
                <a:sym typeface="Raleway"/>
              </a:endParaRPr>
            </a:p>
          </p:txBody>
        </p:sp>
      </p:grpSp>
      <p:grpSp>
        <p:nvGrpSpPr>
          <p:cNvPr id="292" name="Google Shape;292;p34"/>
          <p:cNvGrpSpPr/>
          <p:nvPr/>
        </p:nvGrpSpPr>
        <p:grpSpPr>
          <a:xfrm>
            <a:off x="828040" y="2678680"/>
            <a:ext cx="1029012" cy="1039104"/>
            <a:chOff x="828040" y="2678680"/>
            <a:chExt cx="1029012" cy="1039104"/>
          </a:xfrm>
        </p:grpSpPr>
        <p:sp>
          <p:nvSpPr>
            <p:cNvPr id="293" name="Google Shape;293;p34"/>
            <p:cNvSpPr txBox="1"/>
            <p:nvPr/>
          </p:nvSpPr>
          <p:spPr>
            <a:xfrm>
              <a:off x="828040" y="2856484"/>
              <a:ext cx="1029000" cy="86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lt1"/>
                  </a:solidFill>
                </a:rPr>
                <a:t>503,956 </a:t>
              </a:r>
              <a:r>
                <a:rPr lang="en" sz="1050">
                  <a:solidFill>
                    <a:schemeClr val="lt1"/>
                  </a:solidFill>
                </a:rPr>
                <a:t>flights</a:t>
              </a:r>
              <a:endParaRPr b="1" sz="700">
                <a:solidFill>
                  <a:schemeClr val="lt1"/>
                </a:solidFill>
                <a:latin typeface="Lato"/>
                <a:ea typeface="Lato"/>
                <a:cs typeface="Lato"/>
                <a:sym typeface="Lato"/>
              </a:endParaRPr>
            </a:p>
          </p:txBody>
        </p:sp>
        <p:sp>
          <p:nvSpPr>
            <p:cNvPr id="294" name="Google Shape;294;p34"/>
            <p:cNvSpPr txBox="1"/>
            <p:nvPr/>
          </p:nvSpPr>
          <p:spPr>
            <a:xfrm>
              <a:off x="828052" y="2678680"/>
              <a:ext cx="1029000" cy="16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AUGUST</a:t>
              </a:r>
              <a:endParaRPr b="1" sz="700">
                <a:solidFill>
                  <a:srgbClr val="FFFFFF"/>
                </a:solidFill>
                <a:latin typeface="Raleway"/>
                <a:ea typeface="Raleway"/>
                <a:cs typeface="Raleway"/>
                <a:sym typeface="Raleway"/>
              </a:endParaRPr>
            </a:p>
          </p:txBody>
        </p:sp>
      </p:grpSp>
      <p:sp>
        <p:nvSpPr>
          <p:cNvPr id="295" name="Google Shape;295;p34"/>
          <p:cNvSpPr/>
          <p:nvPr/>
        </p:nvSpPr>
        <p:spPr>
          <a:xfrm>
            <a:off x="7006350" y="3077450"/>
            <a:ext cx="222000" cy="372300"/>
          </a:xfrm>
          <a:prstGeom prst="wave">
            <a:avLst>
              <a:gd fmla="val 1250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9" name="Shape 299"/>
        <p:cNvGrpSpPr/>
        <p:nvPr/>
      </p:nvGrpSpPr>
      <p:grpSpPr>
        <a:xfrm>
          <a:off x="0" y="0"/>
          <a:ext cx="0" cy="0"/>
          <a:chOff x="0" y="0"/>
          <a:chExt cx="0" cy="0"/>
        </a:xfrm>
      </p:grpSpPr>
      <p:sp>
        <p:nvSpPr>
          <p:cNvPr id="300" name="Google Shape;300;p35"/>
          <p:cNvSpPr txBox="1"/>
          <p:nvPr>
            <p:ph type="title"/>
          </p:nvPr>
        </p:nvSpPr>
        <p:spPr>
          <a:xfrm>
            <a:off x="736250" y="635275"/>
            <a:ext cx="6089700" cy="34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Statistical summaries</a:t>
            </a:r>
            <a:endParaRPr/>
          </a:p>
          <a:p>
            <a:pPr indent="0" lvl="0" marL="0" rtl="0" algn="l">
              <a:spcBef>
                <a:spcPts val="0"/>
              </a:spcBef>
              <a:spcAft>
                <a:spcPts val="0"/>
              </a:spcAft>
              <a:buNone/>
            </a:pPr>
            <a:r>
              <a:t/>
            </a:r>
            <a:endParaRPr sz="1000"/>
          </a:p>
          <a:p>
            <a:pPr indent="-317500" lvl="0" marL="457200" rtl="0" algn="l">
              <a:lnSpc>
                <a:spcPct val="150000"/>
              </a:lnSpc>
              <a:spcBef>
                <a:spcPts val="0"/>
              </a:spcBef>
              <a:spcAft>
                <a:spcPts val="0"/>
              </a:spcAft>
              <a:buSzPts val="1400"/>
              <a:buChar char="➢"/>
            </a:pPr>
            <a:r>
              <a:rPr lang="en" sz="1400"/>
              <a:t>Shortest Distance and Route: </a:t>
            </a:r>
            <a:r>
              <a:rPr lang="en" sz="1400">
                <a:solidFill>
                  <a:srgbClr val="FF9900"/>
                </a:solidFill>
              </a:rPr>
              <a:t>31 km(WRG-PSG)</a:t>
            </a:r>
            <a:endParaRPr sz="1400">
              <a:solidFill>
                <a:srgbClr val="FF9900"/>
              </a:solidFill>
            </a:endParaRPr>
          </a:p>
          <a:p>
            <a:pPr indent="-317500" lvl="0" marL="457200" rtl="0" algn="l">
              <a:lnSpc>
                <a:spcPct val="150000"/>
              </a:lnSpc>
              <a:spcBef>
                <a:spcPts val="0"/>
              </a:spcBef>
              <a:spcAft>
                <a:spcPts val="0"/>
              </a:spcAft>
              <a:buSzPts val="1400"/>
              <a:buChar char="➢"/>
            </a:pPr>
            <a:r>
              <a:rPr lang="en" sz="1400"/>
              <a:t>Longest</a:t>
            </a:r>
            <a:r>
              <a:rPr lang="en" sz="1400"/>
              <a:t> Distance and Route: </a:t>
            </a:r>
            <a:r>
              <a:rPr lang="en" sz="1400">
                <a:solidFill>
                  <a:srgbClr val="FF9900"/>
                </a:solidFill>
              </a:rPr>
              <a:t>4983 km(HNL-JFK)</a:t>
            </a:r>
            <a:endParaRPr sz="1400">
              <a:solidFill>
                <a:srgbClr val="FF9900"/>
              </a:solidFill>
            </a:endParaRPr>
          </a:p>
          <a:p>
            <a:pPr indent="-317500" lvl="0" marL="457200" rtl="0" algn="l">
              <a:lnSpc>
                <a:spcPct val="150000"/>
              </a:lnSpc>
              <a:spcBef>
                <a:spcPts val="0"/>
              </a:spcBef>
              <a:spcAft>
                <a:spcPts val="0"/>
              </a:spcAft>
              <a:buSzPts val="1400"/>
              <a:buChar char="➢"/>
            </a:pPr>
            <a:r>
              <a:rPr lang="en" sz="1400"/>
              <a:t>Highest Departure Delay: </a:t>
            </a:r>
            <a:r>
              <a:rPr lang="en" sz="1400">
                <a:solidFill>
                  <a:srgbClr val="FF9900"/>
                </a:solidFill>
              </a:rPr>
              <a:t>3959 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Lowest Departure Delay: </a:t>
            </a:r>
            <a:r>
              <a:rPr lang="en" sz="1400">
                <a:solidFill>
                  <a:srgbClr val="FF9900"/>
                </a:solidFill>
              </a:rPr>
              <a:t>-162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Highest Arrival Delay: </a:t>
            </a:r>
            <a:r>
              <a:rPr lang="en" sz="1400">
                <a:solidFill>
                  <a:srgbClr val="FF9900"/>
                </a:solidFill>
              </a:rPr>
              <a:t>1971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Lowest Arrival Delay: </a:t>
            </a:r>
            <a:r>
              <a:rPr lang="en" sz="1400">
                <a:solidFill>
                  <a:srgbClr val="FF9900"/>
                </a:solidFill>
              </a:rPr>
              <a:t>-87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Mean Total Delay: </a:t>
            </a:r>
            <a:r>
              <a:rPr lang="en" sz="1400">
                <a:solidFill>
                  <a:srgbClr val="FF9900"/>
                </a:solidFill>
              </a:rPr>
              <a:t>18.11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Median Total Delay: </a:t>
            </a:r>
            <a:r>
              <a:rPr lang="en" sz="1400">
                <a:solidFill>
                  <a:srgbClr val="FF9900"/>
                </a:solidFill>
              </a:rPr>
              <a:t>-11.0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SzPts val="1400"/>
              <a:buChar char="➢"/>
            </a:pPr>
            <a:r>
              <a:rPr lang="en" sz="1400"/>
              <a:t>Mode of Total Delay: </a:t>
            </a:r>
            <a:r>
              <a:rPr lang="en" sz="1400">
                <a:solidFill>
                  <a:srgbClr val="FF9900"/>
                </a:solidFill>
              </a:rPr>
              <a:t>-20.0 </a:t>
            </a:r>
            <a:r>
              <a:rPr lang="en" sz="1400">
                <a:solidFill>
                  <a:srgbClr val="FF9900"/>
                </a:solidFill>
              </a:rPr>
              <a:t>minutes</a:t>
            </a:r>
            <a:endParaRPr sz="1400">
              <a:solidFill>
                <a:srgbClr val="FF9900"/>
              </a:solidFill>
            </a:endParaRPr>
          </a:p>
          <a:p>
            <a:pPr indent="-317500" lvl="0" marL="457200" rtl="0" algn="l">
              <a:lnSpc>
                <a:spcPct val="150000"/>
              </a:lnSpc>
              <a:spcBef>
                <a:spcPts val="0"/>
              </a:spcBef>
              <a:spcAft>
                <a:spcPts val="0"/>
              </a:spcAft>
              <a:buClr>
                <a:srgbClr val="FF9900"/>
              </a:buClr>
              <a:buSzPts val="1400"/>
              <a:buChar char="➢"/>
            </a:pPr>
            <a:r>
              <a:rPr lang="en" sz="1400"/>
              <a:t>Percentage of Cancelled Flights:</a:t>
            </a:r>
            <a:r>
              <a:rPr lang="en" sz="1400">
                <a:solidFill>
                  <a:srgbClr val="FF9900"/>
                </a:solidFill>
              </a:rPr>
              <a:t> 1.54%</a:t>
            </a:r>
            <a:endParaRPr sz="1400">
              <a:solidFill>
                <a:srgbClr val="FF9900"/>
              </a:solidFill>
            </a:endParaRPr>
          </a:p>
          <a:p>
            <a:pPr indent="-317500" lvl="0" marL="457200" rtl="0" algn="l">
              <a:lnSpc>
                <a:spcPct val="150000"/>
              </a:lnSpc>
              <a:spcBef>
                <a:spcPts val="0"/>
              </a:spcBef>
              <a:spcAft>
                <a:spcPts val="0"/>
              </a:spcAft>
              <a:buClr>
                <a:srgbClr val="FF9900"/>
              </a:buClr>
              <a:buSzPts val="1400"/>
              <a:buChar char="➢"/>
            </a:pPr>
            <a:r>
              <a:rPr lang="en" sz="1400"/>
              <a:t>Percentage of Diverted Flights:</a:t>
            </a:r>
            <a:r>
              <a:rPr lang="en" sz="1400">
                <a:solidFill>
                  <a:srgbClr val="FF9900"/>
                </a:solidFill>
              </a:rPr>
              <a:t> 0.26%</a:t>
            </a:r>
            <a:endParaRPr sz="1400">
              <a:solidFill>
                <a:srgbClr val="FF99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Introduction—-------------------------------------</a:t>
            </a:r>
            <a:endParaRPr/>
          </a:p>
          <a:p>
            <a:pPr indent="0" lvl="0" marL="0" rtl="0" algn="l">
              <a:lnSpc>
                <a:spcPct val="115000"/>
              </a:lnSpc>
              <a:spcBef>
                <a:spcPts val="1600"/>
              </a:spcBef>
              <a:spcAft>
                <a:spcPts val="0"/>
              </a:spcAft>
              <a:buNone/>
            </a:pPr>
            <a:r>
              <a:rPr lang="en" sz="1600">
                <a:solidFill>
                  <a:srgbClr val="FFFFFF"/>
                </a:solidFill>
              </a:rPr>
              <a:t>Data Dictionary—--------------------------------</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Data Cleaning Steps—---------------------------</a:t>
            </a:r>
            <a:endParaRPr sz="1600">
              <a:solidFill>
                <a:srgbClr val="FFFFFF"/>
              </a:solidFill>
            </a:endParaRPr>
          </a:p>
          <a:p>
            <a:pPr indent="0" lvl="0" marL="0" rtl="0" algn="l">
              <a:lnSpc>
                <a:spcPct val="115000"/>
              </a:lnSpc>
              <a:spcBef>
                <a:spcPts val="1600"/>
              </a:spcBef>
              <a:spcAft>
                <a:spcPts val="0"/>
              </a:spcAft>
              <a:buNone/>
            </a:pPr>
            <a:r>
              <a:rPr lang="en" sz="1600">
                <a:solidFill>
                  <a:schemeClr val="lt1"/>
                </a:solidFill>
              </a:rPr>
              <a:t>Features Created—------------------------------</a:t>
            </a:r>
            <a:endParaRPr sz="1600">
              <a:solidFill>
                <a:srgbClr val="FFFFFF"/>
              </a:solidFill>
            </a:endParaRPr>
          </a:p>
          <a:p>
            <a:pPr indent="0" lvl="0" marL="0" rtl="0" algn="l">
              <a:spcBef>
                <a:spcPts val="1600"/>
              </a:spcBef>
              <a:spcAft>
                <a:spcPts val="0"/>
              </a:spcAft>
              <a:buNone/>
            </a:pPr>
            <a:r>
              <a:rPr lang="en" sz="1600">
                <a:solidFill>
                  <a:schemeClr val="lt1"/>
                </a:solidFill>
              </a:rPr>
              <a:t>Data Aggregation—------------------------------</a:t>
            </a:r>
            <a:endParaRPr sz="1600">
              <a:solidFill>
                <a:schemeClr val="lt1"/>
              </a:solidFill>
            </a:endParaRPr>
          </a:p>
          <a:p>
            <a:pPr indent="0" lvl="0" marL="0" rtl="0" algn="l">
              <a:spcBef>
                <a:spcPts val="1600"/>
              </a:spcBef>
              <a:spcAft>
                <a:spcPts val="0"/>
              </a:spcAft>
              <a:buNone/>
            </a:pPr>
            <a:r>
              <a:rPr lang="en" sz="1600">
                <a:solidFill>
                  <a:srgbClr val="FFFFFF"/>
                </a:solidFill>
              </a:rPr>
              <a:t>Exploratory Analysis—--------------------------</a:t>
            </a:r>
            <a:endParaRPr sz="1600">
              <a:solidFill>
                <a:srgbClr val="FFFFFF"/>
              </a:solidFill>
            </a:endParaRPr>
          </a:p>
          <a:p>
            <a:pPr indent="0" lvl="0" marL="0" rtl="0" algn="l">
              <a:spcBef>
                <a:spcPts val="1600"/>
              </a:spcBef>
              <a:spcAft>
                <a:spcPts val="0"/>
              </a:spcAft>
              <a:buNone/>
            </a:pPr>
            <a:r>
              <a:rPr lang="en" sz="1600">
                <a:solidFill>
                  <a:srgbClr val="FFFFFF"/>
                </a:solidFill>
              </a:rPr>
              <a:t>Data Visualization and Insight Generated—-</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756675" y="563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Aggregation</a:t>
            </a:r>
            <a:endParaRPr/>
          </a:p>
        </p:txBody>
      </p:sp>
      <p:sp>
        <p:nvSpPr>
          <p:cNvPr id="306" name="Google Shape;306;p36"/>
          <p:cNvSpPr txBox="1"/>
          <p:nvPr>
            <p:ph idx="1" type="body"/>
          </p:nvPr>
        </p:nvSpPr>
        <p:spPr>
          <a:xfrm>
            <a:off x="756675" y="1441200"/>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AVERAGE TAXI DURATION BY AIRLINE                                		AVERAGE SPEED BASED ON AIRLINE</a:t>
            </a:r>
            <a:endParaRPr/>
          </a:p>
          <a:p>
            <a:pPr indent="0" lvl="0" marL="0" rtl="0" algn="l">
              <a:lnSpc>
                <a:spcPct val="150000"/>
              </a:lnSpc>
              <a:spcBef>
                <a:spcPts val="0"/>
              </a:spcBef>
              <a:spcAft>
                <a:spcPts val="0"/>
              </a:spcAft>
              <a:buNone/>
            </a:pPr>
            <a:r>
              <a:t/>
            </a:r>
            <a:endParaRPr/>
          </a:p>
        </p:txBody>
      </p:sp>
      <p:pic>
        <p:nvPicPr>
          <p:cNvPr id="307" name="Google Shape;307;p36"/>
          <p:cNvPicPr preferRelativeResize="0"/>
          <p:nvPr/>
        </p:nvPicPr>
        <p:blipFill>
          <a:blip r:embed="rId3">
            <a:alphaModFix/>
          </a:blip>
          <a:stretch>
            <a:fillRect/>
          </a:stretch>
        </p:blipFill>
        <p:spPr>
          <a:xfrm>
            <a:off x="1133525" y="1798425"/>
            <a:ext cx="2071500" cy="3345074"/>
          </a:xfrm>
          <a:prstGeom prst="rect">
            <a:avLst/>
          </a:prstGeom>
          <a:noFill/>
          <a:ln>
            <a:noFill/>
          </a:ln>
        </p:spPr>
      </p:pic>
      <p:pic>
        <p:nvPicPr>
          <p:cNvPr id="308" name="Google Shape;308;p36"/>
          <p:cNvPicPr preferRelativeResize="0"/>
          <p:nvPr/>
        </p:nvPicPr>
        <p:blipFill>
          <a:blip r:embed="rId4">
            <a:alphaModFix/>
          </a:blip>
          <a:stretch>
            <a:fillRect/>
          </a:stretch>
        </p:blipFill>
        <p:spPr>
          <a:xfrm>
            <a:off x="5986100" y="1754550"/>
            <a:ext cx="1729550" cy="343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727650" y="699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Aggregation</a:t>
            </a:r>
            <a:endParaRPr/>
          </a:p>
        </p:txBody>
      </p:sp>
      <p:sp>
        <p:nvSpPr>
          <p:cNvPr id="314" name="Google Shape;314;p37"/>
          <p:cNvSpPr txBox="1"/>
          <p:nvPr>
            <p:ph idx="1" type="body"/>
          </p:nvPr>
        </p:nvSpPr>
        <p:spPr>
          <a:xfrm>
            <a:off x="790675" y="1349875"/>
            <a:ext cx="34908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AVERAGE DISTANCE BY DAY OF THE WEEK</a:t>
            </a:r>
            <a:endParaRPr/>
          </a:p>
        </p:txBody>
      </p:sp>
      <p:sp>
        <p:nvSpPr>
          <p:cNvPr id="315" name="Google Shape;315;p37"/>
          <p:cNvSpPr txBox="1"/>
          <p:nvPr/>
        </p:nvSpPr>
        <p:spPr>
          <a:xfrm>
            <a:off x="5220325" y="1323775"/>
            <a:ext cx="3660300" cy="231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accent1"/>
                </a:solidFill>
                <a:latin typeface="Lato"/>
                <a:ea typeface="Lato"/>
                <a:cs typeface="Lato"/>
                <a:sym typeface="Lato"/>
              </a:rPr>
              <a:t>PERCENTAGE OF FLIGHT DELAY FOR EACH AIRLINE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16" name="Google Shape;316;p37"/>
          <p:cNvPicPr preferRelativeResize="0"/>
          <p:nvPr/>
        </p:nvPicPr>
        <p:blipFill>
          <a:blip r:embed="rId3">
            <a:alphaModFix/>
          </a:blip>
          <a:stretch>
            <a:fillRect/>
          </a:stretch>
        </p:blipFill>
        <p:spPr>
          <a:xfrm>
            <a:off x="899525" y="1854575"/>
            <a:ext cx="2885225" cy="2653250"/>
          </a:xfrm>
          <a:prstGeom prst="rect">
            <a:avLst/>
          </a:prstGeom>
          <a:noFill/>
          <a:ln>
            <a:noFill/>
          </a:ln>
        </p:spPr>
      </p:pic>
      <p:pic>
        <p:nvPicPr>
          <p:cNvPr id="317" name="Google Shape;317;p37"/>
          <p:cNvPicPr preferRelativeResize="0"/>
          <p:nvPr/>
        </p:nvPicPr>
        <p:blipFill>
          <a:blip r:embed="rId4">
            <a:alphaModFix/>
          </a:blip>
          <a:stretch>
            <a:fillRect/>
          </a:stretch>
        </p:blipFill>
        <p:spPr>
          <a:xfrm>
            <a:off x="5902925" y="1942875"/>
            <a:ext cx="1993850" cy="315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729450" y="679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Aggregation</a:t>
            </a:r>
            <a:endParaRPr/>
          </a:p>
        </p:txBody>
      </p:sp>
      <p:sp>
        <p:nvSpPr>
          <p:cNvPr id="323" name="Google Shape;323;p38"/>
          <p:cNvSpPr txBox="1"/>
          <p:nvPr>
            <p:ph idx="1" type="body"/>
          </p:nvPr>
        </p:nvSpPr>
        <p:spPr>
          <a:xfrm>
            <a:off x="729450" y="1357700"/>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TOTAL FLIGHT BY DAY OF THE WEEK					</a:t>
            </a:r>
            <a:endParaRPr/>
          </a:p>
          <a:p>
            <a:pPr indent="0" lvl="0" marL="457200" rtl="0" algn="l">
              <a:lnSpc>
                <a:spcPct val="150000"/>
              </a:lnSpc>
              <a:spcBef>
                <a:spcPts val="0"/>
              </a:spcBef>
              <a:spcAft>
                <a:spcPts val="0"/>
              </a:spcAft>
              <a:buNone/>
            </a:pPr>
            <a:r>
              <a:t/>
            </a:r>
            <a:endParaRPr/>
          </a:p>
        </p:txBody>
      </p:sp>
      <p:pic>
        <p:nvPicPr>
          <p:cNvPr id="324" name="Google Shape;324;p38"/>
          <p:cNvPicPr preferRelativeResize="0"/>
          <p:nvPr/>
        </p:nvPicPr>
        <p:blipFill>
          <a:blip r:embed="rId3">
            <a:alphaModFix/>
          </a:blip>
          <a:stretch>
            <a:fillRect/>
          </a:stretch>
        </p:blipFill>
        <p:spPr>
          <a:xfrm>
            <a:off x="729450" y="1792050"/>
            <a:ext cx="3228325" cy="298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330" name="Google Shape;330;p39"/>
          <p:cNvSpPr txBox="1"/>
          <p:nvPr>
            <p:ph type="title"/>
          </p:nvPr>
        </p:nvSpPr>
        <p:spPr>
          <a:xfrm>
            <a:off x="730000" y="1318650"/>
            <a:ext cx="35922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CANCELLATIONS, DELAY AND DIVERSIONS STUDY</a:t>
            </a:r>
            <a:endParaRPr/>
          </a:p>
        </p:txBody>
      </p:sp>
      <p:pic>
        <p:nvPicPr>
          <p:cNvPr id="331" name="Google Shape;331;p39" title="Points scored"/>
          <p:cNvPicPr preferRelativeResize="0"/>
          <p:nvPr/>
        </p:nvPicPr>
        <p:blipFill rotWithShape="1">
          <a:blip r:embed="rId3">
            <a:alphaModFix/>
          </a:blip>
          <a:srcRect b="7727" l="0" r="0" t="10673"/>
          <a:stretch/>
        </p:blipFill>
        <p:spPr>
          <a:xfrm>
            <a:off x="4970475" y="1606425"/>
            <a:ext cx="3781899" cy="2191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727800" y="526450"/>
            <a:ext cx="7688400" cy="3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a:t>
            </a:r>
            <a:endParaRPr/>
          </a:p>
          <a:p>
            <a:pPr indent="0" lvl="0" marL="0" rtl="0" algn="l">
              <a:spcBef>
                <a:spcPts val="0"/>
              </a:spcBef>
              <a:spcAft>
                <a:spcPts val="0"/>
              </a:spcAft>
              <a:buNone/>
            </a:pPr>
            <a:r>
              <a:t/>
            </a:r>
            <a:endParaRPr/>
          </a:p>
          <a:p>
            <a:pPr indent="0" lvl="0" marL="0" rtl="0" algn="just">
              <a:spcBef>
                <a:spcPts val="0"/>
              </a:spcBef>
              <a:spcAft>
                <a:spcPts val="0"/>
              </a:spcAft>
              <a:buNone/>
            </a:pPr>
            <a:r>
              <a:t/>
            </a:r>
            <a:endParaRPr sz="2100">
              <a:solidFill>
                <a:srgbClr val="178D7D"/>
              </a:solidFill>
              <a:highlight>
                <a:schemeClr val="accent4"/>
              </a:highlight>
            </a:endParaRPr>
          </a:p>
          <a:p>
            <a:pPr indent="0" lvl="0" marL="0" rtl="0" algn="just">
              <a:spcBef>
                <a:spcPts val="0"/>
              </a:spcBef>
              <a:spcAft>
                <a:spcPts val="0"/>
              </a:spcAft>
              <a:buNone/>
            </a:pPr>
            <a:r>
              <a:rPr lang="en" sz="2100">
                <a:solidFill>
                  <a:srgbClr val="178D7D"/>
                </a:solidFill>
                <a:highlight>
                  <a:schemeClr val="accent4"/>
                </a:highlight>
              </a:rPr>
              <a:t>The study of flight cancellations, delays, and diversions is an essential component of airline and airport operational management. This analysis offers invaluable insights into the efficiency and reliability of air transportation services, which are critical for both service providers and consumers</a:t>
            </a:r>
            <a:r>
              <a:rPr lang="en" sz="2100"/>
              <a:t>.</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41"/>
          <p:cNvSpPr txBox="1"/>
          <p:nvPr>
            <p:ph type="title"/>
          </p:nvPr>
        </p:nvSpPr>
        <p:spPr>
          <a:xfrm>
            <a:off x="202875" y="647800"/>
            <a:ext cx="4139700" cy="3701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Cancellations</a:t>
            </a:r>
            <a:endParaRPr/>
          </a:p>
          <a:p>
            <a:pPr indent="0" lvl="0" marL="0" rtl="0" algn="l">
              <a:spcBef>
                <a:spcPts val="0"/>
              </a:spcBef>
              <a:spcAft>
                <a:spcPts val="0"/>
              </a:spcAft>
              <a:buNone/>
            </a:pPr>
            <a:r>
              <a:t/>
            </a:r>
            <a:endParaRPr sz="2200"/>
          </a:p>
          <a:p>
            <a:pPr indent="0" lvl="0" marL="0" rtl="0" algn="just">
              <a:lnSpc>
                <a:spcPct val="115000"/>
              </a:lnSpc>
              <a:spcBef>
                <a:spcPts val="0"/>
              </a:spcBef>
              <a:spcAft>
                <a:spcPts val="0"/>
              </a:spcAft>
              <a:buNone/>
            </a:pPr>
            <a:r>
              <a:rPr b="0" lang="en" sz="1300">
                <a:solidFill>
                  <a:schemeClr val="accent1"/>
                </a:solidFill>
                <a:latin typeface="Lato"/>
                <a:ea typeface="Lato"/>
                <a:cs typeface="Lato"/>
                <a:sym typeface="Lato"/>
              </a:rPr>
              <a:t>The flight data highlights the prevalence of different cancellation reason, such as  A, B,C with B being the most common among airlines. Some airlines demonstrate notably higher cancellations due to specific reasons, suggesting areas for operational improvement and also area of low cancelation could be a hint for travelers on which airline to use. </a:t>
            </a:r>
            <a:endParaRPr b="0" sz="1300">
              <a:solidFill>
                <a:schemeClr val="accent1"/>
              </a:solidFill>
              <a:latin typeface="Lato"/>
              <a:ea typeface="Lato"/>
              <a:cs typeface="Lato"/>
              <a:sym typeface="Lato"/>
            </a:endParaRPr>
          </a:p>
          <a:p>
            <a:pPr indent="0" lvl="0" marL="0" rtl="0" algn="just">
              <a:lnSpc>
                <a:spcPct val="115000"/>
              </a:lnSpc>
              <a:spcBef>
                <a:spcPts val="1000"/>
              </a:spcBef>
              <a:spcAft>
                <a:spcPts val="0"/>
              </a:spcAft>
              <a:buNone/>
            </a:pPr>
            <a:r>
              <a:rPr b="0" lang="en" sz="1300">
                <a:solidFill>
                  <a:schemeClr val="accent1"/>
                </a:solidFill>
                <a:latin typeface="Lato"/>
                <a:ea typeface="Lato"/>
                <a:cs typeface="Lato"/>
                <a:sym typeface="Lato"/>
              </a:rPr>
              <a:t>These insights can guide travelers in choosing more reliable airlines(For example Hawaiian Airlines Inc., Frontier Airlines Inc.) and assist airlines in addressing the root causes of cancellations to bolster efficiency and customer satisfaction(For example, creating solution for Reasons B). </a:t>
            </a:r>
            <a:endParaRPr b="0"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pic>
        <p:nvPicPr>
          <p:cNvPr id="342" name="Google Shape;342;p41"/>
          <p:cNvPicPr preferRelativeResize="0"/>
          <p:nvPr/>
        </p:nvPicPr>
        <p:blipFill>
          <a:blip r:embed="rId3">
            <a:alphaModFix/>
          </a:blip>
          <a:stretch>
            <a:fillRect/>
          </a:stretch>
        </p:blipFill>
        <p:spPr>
          <a:xfrm>
            <a:off x="4604075" y="0"/>
            <a:ext cx="4399024" cy="2823476"/>
          </a:xfrm>
          <a:prstGeom prst="rect">
            <a:avLst/>
          </a:prstGeom>
          <a:noFill/>
          <a:ln>
            <a:noFill/>
          </a:ln>
        </p:spPr>
      </p:pic>
      <p:pic>
        <p:nvPicPr>
          <p:cNvPr id="343" name="Google Shape;343;p41"/>
          <p:cNvPicPr preferRelativeResize="0"/>
          <p:nvPr/>
        </p:nvPicPr>
        <p:blipFill>
          <a:blip r:embed="rId4">
            <a:alphaModFix/>
          </a:blip>
          <a:stretch>
            <a:fillRect/>
          </a:stretch>
        </p:blipFill>
        <p:spPr>
          <a:xfrm>
            <a:off x="4572000" y="2823475"/>
            <a:ext cx="4571976" cy="2320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42"/>
          <p:cNvSpPr txBox="1"/>
          <p:nvPr>
            <p:ph type="title"/>
          </p:nvPr>
        </p:nvSpPr>
        <p:spPr>
          <a:xfrm>
            <a:off x="202875" y="647800"/>
            <a:ext cx="4139700" cy="3701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Delay</a:t>
            </a:r>
            <a:endParaRPr/>
          </a:p>
          <a:p>
            <a:pPr indent="0" lvl="0" marL="0" rtl="0" algn="l">
              <a:spcBef>
                <a:spcPts val="0"/>
              </a:spcBef>
              <a:spcAft>
                <a:spcPts val="0"/>
              </a:spcAft>
              <a:buNone/>
            </a:pPr>
            <a:r>
              <a:t/>
            </a:r>
            <a:endParaRPr sz="2200"/>
          </a:p>
          <a:p>
            <a:pPr indent="0" lvl="0" marL="0" rtl="0" algn="just">
              <a:lnSpc>
                <a:spcPct val="100000"/>
              </a:lnSpc>
              <a:spcBef>
                <a:spcPts val="0"/>
              </a:spcBef>
              <a:spcAft>
                <a:spcPts val="0"/>
              </a:spcAft>
              <a:buNone/>
            </a:pPr>
            <a:r>
              <a:rPr b="0" lang="en" sz="1300">
                <a:solidFill>
                  <a:schemeClr val="accent1"/>
                </a:solidFill>
                <a:latin typeface="Lato"/>
                <a:ea typeface="Lato"/>
                <a:cs typeface="Lato"/>
                <a:sym typeface="Lato"/>
              </a:rPr>
              <a:t>The analysis of flight data reveals that while delays are a common occurrence across all airlines, certain carriers experience them more frequently. Notably, American Airlines Inc. records the highest number of both departure and arrival delays, whereas Southwest Airlines Co tends to have the fewest.</a:t>
            </a:r>
            <a:endParaRPr b="0" sz="1300">
              <a:solidFill>
                <a:schemeClr val="accent1"/>
              </a:solidFill>
              <a:latin typeface="Lato"/>
              <a:ea typeface="Lato"/>
              <a:cs typeface="Lato"/>
              <a:sym typeface="Lato"/>
            </a:endParaRPr>
          </a:p>
          <a:p>
            <a:pPr indent="0" lvl="0" marL="0" rtl="0" algn="just">
              <a:lnSpc>
                <a:spcPct val="100000"/>
              </a:lnSpc>
              <a:spcBef>
                <a:spcPts val="1000"/>
              </a:spcBef>
              <a:spcAft>
                <a:spcPts val="0"/>
              </a:spcAft>
              <a:buNone/>
            </a:pPr>
            <a:r>
              <a:rPr b="0" lang="en" sz="1300">
                <a:solidFill>
                  <a:schemeClr val="accent1"/>
                </a:solidFill>
                <a:latin typeface="Lato"/>
                <a:ea typeface="Lato"/>
                <a:cs typeface="Lato"/>
                <a:sym typeface="Lato"/>
              </a:rPr>
              <a:t>Such visual data representations are instrumental in uncovering delay patterns, essential for airlines to enhance their operational strategies and punctuality, ultimately boosting passenger satisfaction. Additionally, they empower travelers to make informed choices about which airlines are more likely to maintain on-time schedules. </a:t>
            </a:r>
            <a:endParaRPr b="0" sz="1300">
              <a:solidFill>
                <a:schemeClr val="accent1"/>
              </a:solidFill>
              <a:latin typeface="Lato"/>
              <a:ea typeface="Lato"/>
              <a:cs typeface="Lato"/>
              <a:sym typeface="Lato"/>
            </a:endParaRPr>
          </a:p>
          <a:p>
            <a:pPr indent="0" lvl="0" marL="0" rtl="0" algn="just">
              <a:lnSpc>
                <a:spcPct val="100000"/>
              </a:lnSpc>
              <a:spcBef>
                <a:spcPts val="1000"/>
              </a:spcBef>
              <a:spcAft>
                <a:spcPts val="0"/>
              </a:spcAft>
              <a:buNone/>
            </a:pPr>
            <a:r>
              <a:rPr b="0" lang="en" sz="1300">
                <a:solidFill>
                  <a:schemeClr val="accent1"/>
                </a:solidFill>
                <a:latin typeface="Lato"/>
                <a:ea typeface="Lato"/>
                <a:cs typeface="Lato"/>
                <a:sym typeface="Lato"/>
              </a:rPr>
              <a:t>The Total Delay also neared the all time high towards december due to frequency of people traveling in that period for holidays.</a:t>
            </a:r>
            <a:endParaRPr b="0" sz="1300">
              <a:solidFill>
                <a:schemeClr val="accent1"/>
              </a:solidFill>
              <a:latin typeface="Lato"/>
              <a:ea typeface="Lato"/>
              <a:cs typeface="Lato"/>
              <a:sym typeface="Lato"/>
            </a:endParaRPr>
          </a:p>
          <a:p>
            <a:pPr indent="0" lvl="0" marL="0" rtl="0" algn="just">
              <a:spcBef>
                <a:spcPts val="1000"/>
              </a:spcBef>
              <a:spcAft>
                <a:spcPts val="0"/>
              </a:spcAft>
              <a:buNone/>
            </a:pPr>
            <a:r>
              <a:t/>
            </a:r>
            <a:endParaRPr b="0" sz="1300">
              <a:solidFill>
                <a:schemeClr val="accent1"/>
              </a:solidFill>
              <a:latin typeface="Lato"/>
              <a:ea typeface="Lato"/>
              <a:cs typeface="Lato"/>
              <a:sym typeface="Lato"/>
            </a:endParaRPr>
          </a:p>
          <a:p>
            <a:pPr indent="0" lvl="0" marL="0" rtl="0" algn="l">
              <a:spcBef>
                <a:spcPts val="0"/>
              </a:spcBef>
              <a:spcAft>
                <a:spcPts val="0"/>
              </a:spcAft>
              <a:buNone/>
            </a:pPr>
            <a:r>
              <a:t/>
            </a:r>
            <a:endParaRPr b="0" sz="1300">
              <a:solidFill>
                <a:schemeClr val="accent1"/>
              </a:solidFill>
              <a:latin typeface="Lato"/>
              <a:ea typeface="Lato"/>
              <a:cs typeface="Lato"/>
              <a:sym typeface="Lato"/>
            </a:endParaRPr>
          </a:p>
        </p:txBody>
      </p:sp>
      <p:pic>
        <p:nvPicPr>
          <p:cNvPr id="349" name="Google Shape;349;p42"/>
          <p:cNvPicPr preferRelativeResize="0"/>
          <p:nvPr/>
        </p:nvPicPr>
        <p:blipFill>
          <a:blip r:embed="rId3">
            <a:alphaModFix/>
          </a:blip>
          <a:stretch>
            <a:fillRect/>
          </a:stretch>
        </p:blipFill>
        <p:spPr>
          <a:xfrm>
            <a:off x="4572000" y="0"/>
            <a:ext cx="4572000" cy="2827350"/>
          </a:xfrm>
          <a:prstGeom prst="rect">
            <a:avLst/>
          </a:prstGeom>
          <a:noFill/>
          <a:ln>
            <a:noFill/>
          </a:ln>
        </p:spPr>
      </p:pic>
      <p:pic>
        <p:nvPicPr>
          <p:cNvPr id="350" name="Google Shape;350;p42"/>
          <p:cNvPicPr preferRelativeResize="0"/>
          <p:nvPr/>
        </p:nvPicPr>
        <p:blipFill>
          <a:blip r:embed="rId4">
            <a:alphaModFix/>
          </a:blip>
          <a:stretch>
            <a:fillRect/>
          </a:stretch>
        </p:blipFill>
        <p:spPr>
          <a:xfrm>
            <a:off x="4572000" y="2827350"/>
            <a:ext cx="4572002" cy="22628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729450" y="1322450"/>
            <a:ext cx="76884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INSIGHTS</a:t>
            </a:r>
            <a:endParaRPr/>
          </a:p>
          <a:p>
            <a:pPr indent="0" lvl="0" marL="0" rtl="0" algn="l">
              <a:spcBef>
                <a:spcPts val="0"/>
              </a:spcBef>
              <a:spcAft>
                <a:spcPts val="0"/>
              </a:spcAft>
              <a:buNone/>
            </a:pPr>
            <a:r>
              <a:t/>
            </a:r>
            <a:endParaRPr/>
          </a:p>
          <a:p>
            <a:pPr indent="-342900" lvl="0" marL="457200" rtl="0" algn="just">
              <a:spcBef>
                <a:spcPts val="0"/>
              </a:spcBef>
              <a:spcAft>
                <a:spcPts val="0"/>
              </a:spcAft>
              <a:buSzPts val="1800"/>
              <a:buChar char="➢"/>
            </a:pPr>
            <a:r>
              <a:rPr lang="en" sz="1800">
                <a:solidFill>
                  <a:srgbClr val="00FFFF"/>
                </a:solidFill>
              </a:rPr>
              <a:t>Seasonal Variations: </a:t>
            </a:r>
            <a:r>
              <a:rPr lang="en" sz="1800"/>
              <a:t>Travelers and airlines could benefit from understanding how flight patterns vary with seasons and months. For instance, if certain months have higher flight volumes, it could indicate peak travel times, which might be due to holidays or seasonal tourism, it could also implicate harshness of weather in a particular season. Airlines could use this information </a:t>
            </a:r>
            <a:r>
              <a:rPr lang="en" sz="1800"/>
              <a:t>to adjust capacity, while travelers might want to book in advance or expect higher prices during these times.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729450" y="1322450"/>
            <a:ext cx="76884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t>
            </a:r>
            <a:r>
              <a:rPr lang="en"/>
              <a:t>INSIGHTS</a:t>
            </a:r>
            <a:endParaRPr/>
          </a:p>
          <a:p>
            <a:pPr indent="0" lvl="0" marL="0" rtl="0" algn="l">
              <a:spcBef>
                <a:spcPts val="0"/>
              </a:spcBef>
              <a:spcAft>
                <a:spcPts val="0"/>
              </a:spcAft>
              <a:buNone/>
            </a:pPr>
            <a:r>
              <a:t/>
            </a:r>
            <a:endParaRPr/>
          </a:p>
          <a:p>
            <a:pPr indent="-342900" lvl="0" marL="457200" rtl="0" algn="just">
              <a:spcBef>
                <a:spcPts val="0"/>
              </a:spcBef>
              <a:spcAft>
                <a:spcPts val="0"/>
              </a:spcAft>
              <a:buSzPts val="1800"/>
              <a:buChar char="➢"/>
            </a:pPr>
            <a:r>
              <a:rPr lang="en" sz="1800">
                <a:solidFill>
                  <a:srgbClr val="00FFFF"/>
                </a:solidFill>
              </a:rPr>
              <a:t>Cancellation Patterns: </a:t>
            </a:r>
            <a:r>
              <a:rPr lang="en" sz="1800"/>
              <a:t>High cancellation rates might reveal operational challenges or external factors affecting flights. For instance, a high rate of Reason B could suggest a need for improvement in that particular factor, prompting airlines to plan for potential disruptions and travelers to consider travel insurance or flexible booking options.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729450" y="1322450"/>
            <a:ext cx="76884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t>
            </a:r>
            <a:r>
              <a:rPr lang="en"/>
              <a:t>INSIGHTS</a:t>
            </a:r>
            <a:endParaRPr/>
          </a:p>
          <a:p>
            <a:pPr indent="0" lvl="0" marL="0" rtl="0" algn="l">
              <a:spcBef>
                <a:spcPts val="0"/>
              </a:spcBef>
              <a:spcAft>
                <a:spcPts val="0"/>
              </a:spcAft>
              <a:buNone/>
            </a:pPr>
            <a:r>
              <a:t/>
            </a:r>
            <a:endParaRPr/>
          </a:p>
          <a:p>
            <a:pPr indent="-342900" lvl="0" marL="457200" rtl="0" algn="just">
              <a:spcBef>
                <a:spcPts val="0"/>
              </a:spcBef>
              <a:spcAft>
                <a:spcPts val="0"/>
              </a:spcAft>
              <a:buSzPts val="1800"/>
              <a:buChar char="➢"/>
            </a:pPr>
            <a:r>
              <a:rPr lang="en" sz="1800">
                <a:solidFill>
                  <a:srgbClr val="00FFFF"/>
                </a:solidFill>
              </a:rPr>
              <a:t>Delays and Airline Performance: </a:t>
            </a:r>
            <a:r>
              <a:rPr lang="en" sz="1800"/>
              <a:t>Comparing delay times across airlines could indicate efficiency and reliability. Airlines with lower average delays might be preferred by travelers who value punctuality. Airlines could use this insight to benchmark and drive operational improvements.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2" name="Google Shape;152;p19"/>
          <p:cNvSpPr txBox="1"/>
          <p:nvPr>
            <p:ph idx="2" type="body"/>
          </p:nvPr>
        </p:nvSpPr>
        <p:spPr>
          <a:xfrm>
            <a:off x="5147000" y="257250"/>
            <a:ext cx="3374400" cy="454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50">
                <a:solidFill>
                  <a:srgbClr val="3C4043"/>
                </a:solidFill>
                <a:highlight>
                  <a:srgbClr val="FFFFFF"/>
                </a:highlight>
                <a:latin typeface="Arial"/>
                <a:ea typeface="Arial"/>
                <a:cs typeface="Arial"/>
                <a:sym typeface="Arial"/>
              </a:rPr>
              <a:t>The </a:t>
            </a:r>
            <a:r>
              <a:rPr b="1" lang="en" sz="1050">
                <a:solidFill>
                  <a:srgbClr val="3C4043"/>
                </a:solidFill>
                <a:highlight>
                  <a:srgbClr val="FFFFFF"/>
                </a:highlight>
                <a:latin typeface="Arial"/>
                <a:ea typeface="Arial"/>
                <a:cs typeface="Arial"/>
                <a:sym typeface="Arial"/>
              </a:rPr>
              <a:t>U.S. Department of Transportation's (DOT)</a:t>
            </a:r>
            <a:r>
              <a:rPr lang="en" sz="1050">
                <a:solidFill>
                  <a:srgbClr val="3C4043"/>
                </a:solidFill>
                <a:highlight>
                  <a:srgbClr val="FFFFFF"/>
                </a:highlight>
                <a:latin typeface="Arial"/>
                <a:ea typeface="Arial"/>
                <a:cs typeface="Arial"/>
                <a:sym typeface="Arial"/>
              </a:rPr>
              <a:t> Bureau of Transportation Statistics tracks the on-time performance of domestic flights operated by large air carriers. Summary information on the number of on-time, delayed, canceled, and diverted flights is published in </a:t>
            </a:r>
            <a:r>
              <a:rPr b="1" lang="en" sz="1050">
                <a:solidFill>
                  <a:srgbClr val="3C4043"/>
                </a:solidFill>
                <a:highlight>
                  <a:srgbClr val="FFFFFF"/>
                </a:highlight>
                <a:latin typeface="Arial"/>
                <a:ea typeface="Arial"/>
                <a:cs typeface="Arial"/>
                <a:sym typeface="Arial"/>
              </a:rPr>
              <a:t>DOT's monthly Air Travel Consumer Report</a:t>
            </a:r>
            <a:r>
              <a:rPr lang="en" sz="1050">
                <a:solidFill>
                  <a:srgbClr val="3C4043"/>
                </a:solidFill>
                <a:highlight>
                  <a:srgbClr val="FFFFFF"/>
                </a:highlight>
                <a:latin typeface="Arial"/>
                <a:ea typeface="Arial"/>
                <a:cs typeface="Arial"/>
                <a:sym typeface="Arial"/>
              </a:rPr>
              <a:t> and in this dataset of 2015 flight delays and cancellations. </a:t>
            </a:r>
            <a:endParaRPr sz="1050">
              <a:solidFill>
                <a:srgbClr val="3C4043"/>
              </a:solidFill>
              <a:highlight>
                <a:srgbClr val="FFFFFF"/>
              </a:highlight>
              <a:latin typeface="Arial"/>
              <a:ea typeface="Arial"/>
              <a:cs typeface="Arial"/>
              <a:sym typeface="Arial"/>
            </a:endParaRPr>
          </a:p>
          <a:p>
            <a:pPr indent="0" lvl="0" marL="0" rtl="0" algn="just">
              <a:spcBef>
                <a:spcPts val="0"/>
              </a:spcBef>
              <a:spcAft>
                <a:spcPts val="0"/>
              </a:spcAft>
              <a:buNone/>
            </a:pPr>
            <a:r>
              <a:rPr lang="en" sz="1050">
                <a:solidFill>
                  <a:srgbClr val="3C4043"/>
                </a:solidFill>
                <a:highlight>
                  <a:srgbClr val="FFFFFF"/>
                </a:highlight>
                <a:latin typeface="Arial"/>
                <a:ea typeface="Arial"/>
                <a:cs typeface="Arial"/>
                <a:sym typeface="Arial"/>
              </a:rPr>
              <a:t>While performing this Analysis, we aim to:</a:t>
            </a:r>
            <a:endParaRPr sz="1050">
              <a:solidFill>
                <a:srgbClr val="3C4043"/>
              </a:solidFill>
              <a:highlight>
                <a:srgbClr val="FFFFFF"/>
              </a:highlight>
              <a:latin typeface="Arial"/>
              <a:ea typeface="Arial"/>
              <a:cs typeface="Arial"/>
              <a:sym typeface="Arial"/>
            </a:endParaRPr>
          </a:p>
          <a:p>
            <a:pPr indent="0" lvl="0" marL="0" rtl="0" algn="just">
              <a:lnSpc>
                <a:spcPct val="115000"/>
              </a:lnSpc>
              <a:spcBef>
                <a:spcPts val="0"/>
              </a:spcBef>
              <a:spcAft>
                <a:spcPts val="0"/>
              </a:spcAft>
              <a:buNone/>
            </a:pPr>
            <a:r>
              <a:rPr b="1" lang="en" sz="1050">
                <a:solidFill>
                  <a:srgbClr val="3C4043"/>
                </a:solidFill>
                <a:highlight>
                  <a:srgbClr val="FFFFFF"/>
                </a:highlight>
                <a:latin typeface="Arial"/>
                <a:ea typeface="Arial"/>
                <a:cs typeface="Arial"/>
                <a:sym typeface="Arial"/>
              </a:rPr>
              <a:t>Clean the Data:</a:t>
            </a:r>
            <a:r>
              <a:rPr lang="en" sz="1050">
                <a:solidFill>
                  <a:srgbClr val="3C4043"/>
                </a:solidFill>
                <a:highlight>
                  <a:srgbClr val="FFFFFF"/>
                </a:highlight>
                <a:latin typeface="Arial"/>
                <a:ea typeface="Arial"/>
                <a:cs typeface="Arial"/>
                <a:sym typeface="Arial"/>
              </a:rPr>
              <a:t> Ensuring accuracy and reliability in our analysis.</a:t>
            </a:r>
            <a:endParaRPr sz="1050">
              <a:solidFill>
                <a:srgbClr val="3C4043"/>
              </a:solidFill>
              <a:highlight>
                <a:srgbClr val="FFFFFF"/>
              </a:highlight>
              <a:latin typeface="Arial"/>
              <a:ea typeface="Arial"/>
              <a:cs typeface="Arial"/>
              <a:sym typeface="Arial"/>
            </a:endParaRPr>
          </a:p>
          <a:p>
            <a:pPr indent="0" lvl="0" marL="0" rtl="0" algn="just">
              <a:lnSpc>
                <a:spcPct val="115000"/>
              </a:lnSpc>
              <a:spcBef>
                <a:spcPts val="0"/>
              </a:spcBef>
              <a:spcAft>
                <a:spcPts val="0"/>
              </a:spcAft>
              <a:buNone/>
            </a:pPr>
            <a:r>
              <a:rPr b="1" lang="en" sz="1050">
                <a:solidFill>
                  <a:srgbClr val="3C4043"/>
                </a:solidFill>
                <a:highlight>
                  <a:srgbClr val="FFFFFF"/>
                </a:highlight>
                <a:latin typeface="Arial"/>
                <a:ea typeface="Arial"/>
                <a:cs typeface="Arial"/>
                <a:sym typeface="Arial"/>
              </a:rPr>
              <a:t>Conduct Exploratory Analysis: </a:t>
            </a:r>
            <a:r>
              <a:rPr lang="en" sz="1050">
                <a:solidFill>
                  <a:srgbClr val="3C4043"/>
                </a:solidFill>
                <a:highlight>
                  <a:srgbClr val="FFFFFF"/>
                </a:highlight>
                <a:latin typeface="Arial"/>
                <a:ea typeface="Arial"/>
                <a:cs typeface="Arial"/>
                <a:sym typeface="Arial"/>
              </a:rPr>
              <a:t>Gaining insights into patterns, trends, and anomalies.</a:t>
            </a:r>
            <a:endParaRPr sz="1050">
              <a:solidFill>
                <a:srgbClr val="3C4043"/>
              </a:solidFill>
              <a:highlight>
                <a:srgbClr val="FFFFFF"/>
              </a:highlight>
              <a:latin typeface="Arial"/>
              <a:ea typeface="Arial"/>
              <a:cs typeface="Arial"/>
              <a:sym typeface="Arial"/>
            </a:endParaRPr>
          </a:p>
          <a:p>
            <a:pPr indent="0" lvl="0" marL="0" rtl="0" algn="just">
              <a:lnSpc>
                <a:spcPct val="115000"/>
              </a:lnSpc>
              <a:spcBef>
                <a:spcPts val="0"/>
              </a:spcBef>
              <a:spcAft>
                <a:spcPts val="0"/>
              </a:spcAft>
              <a:buNone/>
            </a:pPr>
            <a:r>
              <a:rPr b="1" lang="en" sz="1050">
                <a:solidFill>
                  <a:srgbClr val="3C4043"/>
                </a:solidFill>
                <a:highlight>
                  <a:srgbClr val="FFFFFF"/>
                </a:highlight>
                <a:latin typeface="Arial"/>
                <a:ea typeface="Arial"/>
                <a:cs typeface="Arial"/>
                <a:sym typeface="Arial"/>
              </a:rPr>
              <a:t>Perform Feature Engineering: </a:t>
            </a:r>
            <a:r>
              <a:rPr lang="en" sz="1050">
                <a:solidFill>
                  <a:srgbClr val="3C4043"/>
                </a:solidFill>
                <a:highlight>
                  <a:srgbClr val="FFFFFF"/>
                </a:highlight>
                <a:latin typeface="Arial"/>
                <a:ea typeface="Arial"/>
                <a:cs typeface="Arial"/>
                <a:sym typeface="Arial"/>
              </a:rPr>
              <a:t>Creating new features to enhance the depth of our analysis.</a:t>
            </a:r>
            <a:endParaRPr sz="1050">
              <a:solidFill>
                <a:srgbClr val="3C4043"/>
              </a:solidFill>
              <a:highlight>
                <a:srgbClr val="FFFFFF"/>
              </a:highlight>
              <a:latin typeface="Arial"/>
              <a:ea typeface="Arial"/>
              <a:cs typeface="Arial"/>
              <a:sym typeface="Arial"/>
            </a:endParaRPr>
          </a:p>
          <a:p>
            <a:pPr indent="0" lvl="0" marL="0" rtl="0" algn="just">
              <a:lnSpc>
                <a:spcPct val="115000"/>
              </a:lnSpc>
              <a:spcBef>
                <a:spcPts val="0"/>
              </a:spcBef>
              <a:spcAft>
                <a:spcPts val="0"/>
              </a:spcAft>
              <a:buNone/>
            </a:pPr>
            <a:r>
              <a:rPr b="1" lang="en" sz="1050">
                <a:solidFill>
                  <a:srgbClr val="3C4043"/>
                </a:solidFill>
                <a:highlight>
                  <a:srgbClr val="FFFFFF"/>
                </a:highlight>
                <a:latin typeface="Arial"/>
                <a:ea typeface="Arial"/>
                <a:cs typeface="Arial"/>
                <a:sym typeface="Arial"/>
              </a:rPr>
              <a:t>Aggregate Data:</a:t>
            </a:r>
            <a:r>
              <a:rPr lang="en" sz="1050">
                <a:solidFill>
                  <a:srgbClr val="3C4043"/>
                </a:solidFill>
                <a:highlight>
                  <a:srgbClr val="FFFFFF"/>
                </a:highlight>
                <a:latin typeface="Arial"/>
                <a:ea typeface="Arial"/>
                <a:cs typeface="Arial"/>
                <a:sym typeface="Arial"/>
              </a:rPr>
              <a:t> Summarizing metrics by relevant categories, such as airlines.</a:t>
            </a:r>
            <a:endParaRPr sz="1050">
              <a:solidFill>
                <a:srgbClr val="3C4043"/>
              </a:solidFill>
              <a:highlight>
                <a:srgbClr val="FFFFFF"/>
              </a:highlight>
              <a:latin typeface="Arial"/>
              <a:ea typeface="Arial"/>
              <a:cs typeface="Arial"/>
              <a:sym typeface="Arial"/>
            </a:endParaRPr>
          </a:p>
          <a:p>
            <a:pPr indent="0" lvl="0" marL="0" rtl="0" algn="just">
              <a:lnSpc>
                <a:spcPct val="115000"/>
              </a:lnSpc>
              <a:spcBef>
                <a:spcPts val="0"/>
              </a:spcBef>
              <a:spcAft>
                <a:spcPts val="0"/>
              </a:spcAft>
              <a:buNone/>
            </a:pPr>
            <a:r>
              <a:rPr b="1" lang="en" sz="1050">
                <a:solidFill>
                  <a:srgbClr val="3C4043"/>
                </a:solidFill>
                <a:highlight>
                  <a:srgbClr val="FFFFFF"/>
                </a:highlight>
                <a:latin typeface="Arial"/>
                <a:ea typeface="Arial"/>
                <a:cs typeface="Arial"/>
                <a:sym typeface="Arial"/>
              </a:rPr>
              <a:t>Visualize Data:</a:t>
            </a:r>
            <a:r>
              <a:rPr lang="en" sz="1050">
                <a:solidFill>
                  <a:srgbClr val="3C4043"/>
                </a:solidFill>
                <a:highlight>
                  <a:srgbClr val="FFFFFF"/>
                </a:highlight>
                <a:latin typeface="Arial"/>
                <a:ea typeface="Arial"/>
                <a:cs typeface="Arial"/>
                <a:sym typeface="Arial"/>
              </a:rPr>
              <a:t> Translating raw data into meaningful insights through visual representations.</a:t>
            </a:r>
            <a:endParaRPr sz="1050">
              <a:solidFill>
                <a:srgbClr val="3C4043"/>
              </a:solidFill>
              <a:highlight>
                <a:srgbClr val="FFFFFF"/>
              </a:highlight>
              <a:latin typeface="Arial"/>
              <a:ea typeface="Arial"/>
              <a:cs typeface="Arial"/>
              <a:sym typeface="Arial"/>
            </a:endParaRPr>
          </a:p>
          <a:p>
            <a:pPr indent="0" lvl="0" marL="0" rtl="0" algn="just">
              <a:spcBef>
                <a:spcPts val="0"/>
              </a:spcBef>
              <a:spcAft>
                <a:spcPts val="1600"/>
              </a:spcAft>
              <a:buNone/>
            </a:pPr>
            <a:r>
              <a:rPr lang="en" sz="1050">
                <a:solidFill>
                  <a:srgbClr val="3C4043"/>
                </a:solidFill>
                <a:highlight>
                  <a:srgbClr val="FFFFFF"/>
                </a:highlight>
                <a:latin typeface="Arial"/>
                <a:ea typeface="Arial"/>
                <a:cs typeface="Arial"/>
                <a:sym typeface="Arial"/>
              </a:rPr>
              <a:t>Travelers and the </a:t>
            </a:r>
            <a:r>
              <a:rPr b="1" lang="en" sz="1050">
                <a:solidFill>
                  <a:srgbClr val="3C4043"/>
                </a:solidFill>
                <a:highlight>
                  <a:srgbClr val="FFFFFF"/>
                </a:highlight>
                <a:latin typeface="Arial"/>
                <a:ea typeface="Arial"/>
                <a:cs typeface="Arial"/>
                <a:sym typeface="Arial"/>
              </a:rPr>
              <a:t>aviation industry</a:t>
            </a:r>
            <a:r>
              <a:rPr lang="en" sz="1050">
                <a:solidFill>
                  <a:srgbClr val="3C4043"/>
                </a:solidFill>
                <a:highlight>
                  <a:srgbClr val="FFFFFF"/>
                </a:highlight>
                <a:latin typeface="Arial"/>
                <a:ea typeface="Arial"/>
                <a:cs typeface="Arial"/>
                <a:sym typeface="Arial"/>
              </a:rPr>
              <a:t> will ultimately profit from this thorough approach, which will also reveal the precise details of the 2015 flight delays and cancellations and open the door for informed </a:t>
            </a:r>
            <a:r>
              <a:rPr b="1" lang="en" sz="1050">
                <a:solidFill>
                  <a:srgbClr val="3C4043"/>
                </a:solidFill>
                <a:highlight>
                  <a:srgbClr val="FFFFFF"/>
                </a:highlight>
                <a:latin typeface="Arial"/>
                <a:ea typeface="Arial"/>
                <a:cs typeface="Arial"/>
                <a:sym typeface="Arial"/>
              </a:rPr>
              <a:t>decision-making.</a:t>
            </a:r>
            <a:endParaRPr b="1" sz="1050">
              <a:solidFill>
                <a:srgbClr val="3C4043"/>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9" name="Shape 369"/>
        <p:cNvGrpSpPr/>
        <p:nvPr/>
      </p:nvGrpSpPr>
      <p:grpSpPr>
        <a:xfrm>
          <a:off x="0" y="0"/>
          <a:ext cx="0" cy="0"/>
          <a:chOff x="0" y="0"/>
          <a:chExt cx="0" cy="0"/>
        </a:xfrm>
      </p:grpSpPr>
      <p:sp>
        <p:nvSpPr>
          <p:cNvPr id="370" name="Google Shape;370;p46"/>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b="0"/>
          </a:p>
        </p:txBody>
      </p:sp>
      <p:sp>
        <p:nvSpPr>
          <p:cNvPr id="371" name="Google Shape;371;p46"/>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0" sz="1800">
              <a:latin typeface="Lato"/>
              <a:ea typeface="Lato"/>
              <a:cs typeface="Lato"/>
              <a:sym typeface="Lato"/>
            </a:endParaRPr>
          </a:p>
          <a:p>
            <a:pPr indent="0" lvl="0" marL="0" rtl="0" algn="just">
              <a:spcBef>
                <a:spcPts val="0"/>
              </a:spcBef>
              <a:spcAft>
                <a:spcPts val="0"/>
              </a:spcAft>
              <a:buNone/>
            </a:pPr>
            <a:r>
              <a:rPr b="0" lang="en" sz="1800">
                <a:latin typeface="Lato"/>
                <a:ea typeface="Lato"/>
                <a:cs typeface="Lato"/>
                <a:sym typeface="Lato"/>
              </a:rPr>
              <a:t>In conclusion, The flight data analysis of flight data offers valuable insights into airline operational performance, revealing variations in delay frequencies and durations, which is crucial for airlines to improve operations and customer service, and for passengers to make informed choices.</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20"/>
          <p:cNvSpPr txBox="1"/>
          <p:nvPr>
            <p:ph type="title"/>
          </p:nvPr>
        </p:nvSpPr>
        <p:spPr>
          <a:xfrm>
            <a:off x="779750" y="561075"/>
            <a:ext cx="54882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a:t>
            </a:r>
            <a:r>
              <a:rPr lang="en"/>
              <a:t>: Flight.csv</a:t>
            </a:r>
            <a:endParaRPr/>
          </a:p>
          <a:p>
            <a:pPr indent="0" lvl="0" marL="0" rtl="0" algn="l">
              <a:spcBef>
                <a:spcPts val="0"/>
              </a:spcBef>
              <a:spcAft>
                <a:spcPts val="0"/>
              </a:spcAft>
              <a:buNone/>
            </a:pPr>
            <a:r>
              <a:t/>
            </a:r>
            <a:endParaRPr/>
          </a:p>
        </p:txBody>
      </p:sp>
      <p:graphicFrame>
        <p:nvGraphicFramePr>
          <p:cNvPr id="158" name="Google Shape;158;p20"/>
          <p:cNvGraphicFramePr/>
          <p:nvPr/>
        </p:nvGraphicFramePr>
        <p:xfrm>
          <a:off x="474475" y="1405450"/>
          <a:ext cx="3000000" cy="3000000"/>
        </p:xfrm>
        <a:graphic>
          <a:graphicData uri="http://schemas.openxmlformats.org/drawingml/2006/table">
            <a:tbl>
              <a:tblPr>
                <a:noFill/>
                <a:tableStyleId>{46F35DA1-8748-48F5-A237-7F9854356675}</a:tableStyleId>
              </a:tblPr>
              <a:tblGrid>
                <a:gridCol w="778950"/>
                <a:gridCol w="1734250"/>
                <a:gridCol w="5110125"/>
              </a:tblGrid>
              <a:tr h="381000">
                <a:tc>
                  <a:txBody>
                    <a:bodyPr/>
                    <a:lstStyle/>
                    <a:p>
                      <a:pPr indent="0" lvl="0" marL="0" rtl="0" algn="l">
                        <a:spcBef>
                          <a:spcPts val="0"/>
                        </a:spcBef>
                        <a:spcAft>
                          <a:spcPts val="0"/>
                        </a:spcAft>
                        <a:buNone/>
                      </a:pPr>
                      <a:r>
                        <a:rPr lang="en">
                          <a:solidFill>
                            <a:schemeClr val="lt1"/>
                          </a:solidFill>
                        </a:rPr>
                        <a:t>S/N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Column Name</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DAY_OF_WEEK</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numerical representation (1 for Monday, 2 for Tuesday, etc.)of the day of the week when the flight occurred.</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3</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FLIGHT_NUMBER</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 unique identifier assigned to a specific flight.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4</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TAIL_NUMBER</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aircraft tail number, a unique alphanumeric code assigned to each aircraft.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ORIGIN_AIRPORT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name of the airport from which the flight departed.</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6</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DESTINATION_AIRPORT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name of the airport to which the flight arrived.</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7</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SCHEDULED_DEPARTURE</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scheduled departure time of the flight.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8</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DEPARTURE_TIME</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actual departure time of the flight.</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sp>
        <p:nvSpPr>
          <p:cNvPr id="163" name="Google Shape;163;p21"/>
          <p:cNvSpPr txBox="1"/>
          <p:nvPr>
            <p:ph type="title"/>
          </p:nvPr>
        </p:nvSpPr>
        <p:spPr>
          <a:xfrm>
            <a:off x="779750" y="561075"/>
            <a:ext cx="57945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a:t>
            </a:r>
            <a:r>
              <a:rPr lang="en"/>
              <a:t>: Flight.csv</a:t>
            </a:r>
            <a:endParaRPr/>
          </a:p>
          <a:p>
            <a:pPr indent="0" lvl="0" marL="0" rtl="0" algn="l">
              <a:spcBef>
                <a:spcPts val="0"/>
              </a:spcBef>
              <a:spcAft>
                <a:spcPts val="0"/>
              </a:spcAft>
              <a:buNone/>
            </a:pPr>
            <a:r>
              <a:t/>
            </a:r>
            <a:endParaRPr/>
          </a:p>
        </p:txBody>
      </p:sp>
      <p:graphicFrame>
        <p:nvGraphicFramePr>
          <p:cNvPr id="164" name="Google Shape;164;p21"/>
          <p:cNvGraphicFramePr/>
          <p:nvPr/>
        </p:nvGraphicFramePr>
        <p:xfrm>
          <a:off x="895025" y="1405450"/>
          <a:ext cx="3000000" cy="3000000"/>
        </p:xfrm>
        <a:graphic>
          <a:graphicData uri="http://schemas.openxmlformats.org/drawingml/2006/table">
            <a:tbl>
              <a:tblPr>
                <a:noFill/>
                <a:tableStyleId>{46F35DA1-8748-48F5-A237-7F9854356675}</a:tableStyleId>
              </a:tblPr>
              <a:tblGrid>
                <a:gridCol w="793750"/>
                <a:gridCol w="1369725"/>
                <a:gridCol w="5075525"/>
              </a:tblGrid>
              <a:tr h="381000">
                <a:tc>
                  <a:txBody>
                    <a:bodyPr/>
                    <a:lstStyle/>
                    <a:p>
                      <a:pPr indent="0" lvl="0" marL="0" rtl="0" algn="l">
                        <a:spcBef>
                          <a:spcPts val="0"/>
                        </a:spcBef>
                        <a:spcAft>
                          <a:spcPts val="0"/>
                        </a:spcAft>
                        <a:buNone/>
                      </a:pPr>
                      <a:r>
                        <a:rPr lang="en">
                          <a:solidFill>
                            <a:schemeClr val="lt1"/>
                          </a:solidFill>
                        </a:rPr>
                        <a:t>S/N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Column Name</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9</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DEPARTURE_DELAY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difference in minutes between the actual and scheduled departure times. A positive value indicates a 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10</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WHEELS_OFF</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when the aircraft's wheels left the ground during takeoff.</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11</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SCHEDULED_TIME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scheduled duration of the flight.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12</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TAXI_OUT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Taxi-out time is defined as the time spent by a flight between its actual off-block time (AOBT) and actual take-off time (ATOT)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13</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ELAPSED_TIME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actual elapsed time of the flight, from wheels-off to wheels-on.</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14</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AIR_TIME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the aircraft is in the air, excluding taxi time.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15</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DISTANCE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distance covered by the flight, often measured in miles or kilometers.</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16</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WHEELS_ON</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he time when the aircraft's wheels touched the ground during landing.</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 name="Shape 168"/>
        <p:cNvGrpSpPr/>
        <p:nvPr/>
      </p:nvGrpSpPr>
      <p:grpSpPr>
        <a:xfrm>
          <a:off x="0" y="0"/>
          <a:ext cx="0" cy="0"/>
          <a:chOff x="0" y="0"/>
          <a:chExt cx="0" cy="0"/>
        </a:xfrm>
      </p:grpSpPr>
      <p:sp>
        <p:nvSpPr>
          <p:cNvPr id="169" name="Google Shape;169;p22"/>
          <p:cNvSpPr txBox="1"/>
          <p:nvPr>
            <p:ph type="title"/>
          </p:nvPr>
        </p:nvSpPr>
        <p:spPr>
          <a:xfrm>
            <a:off x="779750" y="561075"/>
            <a:ext cx="62502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 Flight.csv</a:t>
            </a:r>
            <a:endParaRPr/>
          </a:p>
        </p:txBody>
      </p:sp>
      <p:graphicFrame>
        <p:nvGraphicFramePr>
          <p:cNvPr id="170" name="Google Shape;170;p22"/>
          <p:cNvGraphicFramePr/>
          <p:nvPr/>
        </p:nvGraphicFramePr>
        <p:xfrm>
          <a:off x="895025" y="1405450"/>
          <a:ext cx="3000000" cy="3000000"/>
        </p:xfrm>
        <a:graphic>
          <a:graphicData uri="http://schemas.openxmlformats.org/drawingml/2006/table">
            <a:tbl>
              <a:tblPr>
                <a:noFill/>
                <a:tableStyleId>{46F35DA1-8748-48F5-A237-7F9854356675}</a:tableStyleId>
              </a:tblPr>
              <a:tblGrid>
                <a:gridCol w="793750"/>
                <a:gridCol w="1692775"/>
                <a:gridCol w="4752475"/>
              </a:tblGrid>
              <a:tr h="381000">
                <a:tc>
                  <a:txBody>
                    <a:bodyPr/>
                    <a:lstStyle/>
                    <a:p>
                      <a:pPr indent="0" lvl="0" marL="0" rtl="0" algn="l">
                        <a:spcBef>
                          <a:spcPts val="0"/>
                        </a:spcBef>
                        <a:spcAft>
                          <a:spcPts val="0"/>
                        </a:spcAft>
                        <a:buNone/>
                      </a:pPr>
                      <a:r>
                        <a:rPr lang="en">
                          <a:solidFill>
                            <a:schemeClr val="lt1"/>
                          </a:solidFill>
                        </a:rPr>
                        <a:t>S/N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Column Name</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17</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TAXI_IN</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spent taxiing from the runway to the arrival gate after landing.</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18</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SCHEDULED_ARRIVAL</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scheduled arrival time of the flight.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19</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ARRIVAL_TIME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actual arrival time of the flight.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20</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ARRIVAL_DELAY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difference in minutes between the actual and scheduled arrival times. A positive value indicates a 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21</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DIVERTED</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 binary indicator (0 or 1) specifying whether the flight was diverted (1) or not (0).</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22</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CANCELLED</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 binary indicator (0 or 1) specifying whether the flight was canceled (1) or not (0).</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23</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YEAR</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year in which the flight occurred.</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24</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MONTH</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month in which the flight occurred.</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sp>
        <p:nvSpPr>
          <p:cNvPr id="175" name="Google Shape;175;p23"/>
          <p:cNvSpPr txBox="1"/>
          <p:nvPr>
            <p:ph type="title"/>
          </p:nvPr>
        </p:nvSpPr>
        <p:spPr>
          <a:xfrm>
            <a:off x="779750" y="561075"/>
            <a:ext cx="56652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a:t>
            </a:r>
            <a:r>
              <a:rPr lang="en"/>
              <a:t>: Flight.csv</a:t>
            </a:r>
            <a:endParaRPr/>
          </a:p>
          <a:p>
            <a:pPr indent="0" lvl="0" marL="0" rtl="0" algn="l">
              <a:spcBef>
                <a:spcPts val="0"/>
              </a:spcBef>
              <a:spcAft>
                <a:spcPts val="0"/>
              </a:spcAft>
              <a:buNone/>
            </a:pPr>
            <a:r>
              <a:t/>
            </a:r>
            <a:endParaRPr/>
          </a:p>
        </p:txBody>
      </p:sp>
      <p:graphicFrame>
        <p:nvGraphicFramePr>
          <p:cNvPr id="176" name="Google Shape;176;p23"/>
          <p:cNvGraphicFramePr/>
          <p:nvPr/>
        </p:nvGraphicFramePr>
        <p:xfrm>
          <a:off x="895025" y="1405450"/>
          <a:ext cx="3000000" cy="3000000"/>
        </p:xfrm>
        <a:graphic>
          <a:graphicData uri="http://schemas.openxmlformats.org/drawingml/2006/table">
            <a:tbl>
              <a:tblPr>
                <a:noFill/>
                <a:tableStyleId>{46F35DA1-8748-48F5-A237-7F9854356675}</a:tableStyleId>
              </a:tblPr>
              <a:tblGrid>
                <a:gridCol w="793750"/>
                <a:gridCol w="4032250"/>
                <a:gridCol w="2413000"/>
              </a:tblGrid>
              <a:tr h="381000">
                <a:tc>
                  <a:txBody>
                    <a:bodyPr/>
                    <a:lstStyle/>
                    <a:p>
                      <a:pPr indent="0" lvl="0" marL="0" rtl="0" algn="l">
                        <a:spcBef>
                          <a:spcPts val="0"/>
                        </a:spcBef>
                        <a:spcAft>
                          <a:spcPts val="0"/>
                        </a:spcAft>
                        <a:buNone/>
                      </a:pPr>
                      <a:r>
                        <a:rPr lang="en">
                          <a:solidFill>
                            <a:schemeClr val="lt1"/>
                          </a:solidFill>
                        </a:rPr>
                        <a:t>S/N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Column Name</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lnB cap="flat" cmpd="sng" w="7050">
                      <a:solidFill>
                        <a:srgbClr val="CCCCCC"/>
                      </a:solidFill>
                      <a:prstDash val="solid"/>
                      <a:round/>
                      <a:headEnd len="sm" w="sm" type="none"/>
                      <a:tailEnd len="sm" w="sm" type="none"/>
                    </a:lnB>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25</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day of the month on which the flight occurred.</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26</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CANCELLATION_REASON</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reason for flight cancellation, if applicable.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27</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AIR_SYSTEM_DELAY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delay caused by the air traffic control system.</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28</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SECURITY_DELAY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delay caused by security-related issues.</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29</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AIRLINE_DELAY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delay attributed to issues related to the airline.</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EF8E3"/>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30</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LATE_AIRCRAFT_DELAY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The time delay caused by the aircraft arriving late from a previous flight.</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FFFFF"/>
                    </a:solidFill>
                  </a:tcPr>
                </a:tc>
              </a:tr>
              <a:tr h="381000">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31</a:t>
                      </a:r>
                      <a:endParaRPr sz="1000">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CE8B2"/>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WEATHER_DELAY</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CE8B2"/>
                    </a:solidFill>
                  </a:tcPr>
                </a:tc>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he time delay attributed to adverse weather conditions.</a:t>
                      </a:r>
                      <a:endParaRPr sz="1000">
                        <a:solidFill>
                          <a:schemeClr val="lt1"/>
                        </a:solidFill>
                        <a:latin typeface="Georgia"/>
                        <a:ea typeface="Georgia"/>
                        <a:cs typeface="Georgia"/>
                        <a:sym typeface="Georgia"/>
                      </a:endParaRPr>
                    </a:p>
                  </a:txBody>
                  <a:tcPr marT="19050" marB="19050" marR="28575" marL="28575" anchor="b">
                    <a:lnL cap="flat" cmpd="sng" w="7050">
                      <a:solidFill>
                        <a:srgbClr val="CCCCCC"/>
                      </a:solidFill>
                      <a:prstDash val="solid"/>
                      <a:round/>
                      <a:headEnd len="sm" w="sm" type="none"/>
                      <a:tailEnd len="sm" w="sm" type="none"/>
                    </a:lnL>
                    <a:lnR cap="flat" cmpd="sng" w="7050">
                      <a:solidFill>
                        <a:srgbClr val="CCCCCC"/>
                      </a:solidFill>
                      <a:prstDash val="solid"/>
                      <a:round/>
                      <a:headEnd len="sm" w="sm" type="none"/>
                      <a:tailEnd len="sm" w="sm" type="none"/>
                    </a:lnR>
                    <a:lnT cap="flat" cmpd="sng" w="7050">
                      <a:solidFill>
                        <a:srgbClr val="CCCCCC"/>
                      </a:solidFill>
                      <a:prstDash val="solid"/>
                      <a:round/>
                      <a:headEnd len="sm" w="sm" type="none"/>
                      <a:tailEnd len="sm" w="sm" type="none"/>
                    </a:lnT>
                    <a:lnB cap="flat" cmpd="sng" w="7050">
                      <a:solidFill>
                        <a:srgbClr val="CCCCCC"/>
                      </a:solidFill>
                      <a:prstDash val="solid"/>
                      <a:round/>
                      <a:headEnd len="sm" w="sm" type="none"/>
                      <a:tailEnd len="sm" w="sm" type="none"/>
                    </a:lnB>
                    <a:solidFill>
                      <a:srgbClr val="FCE8B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730000" y="1318650"/>
            <a:ext cx="3279300" cy="24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br>
              <a:rPr lang="en"/>
            </a:br>
            <a:br>
              <a:rPr lang="en"/>
            </a:br>
            <a:r>
              <a:rPr lang="en" sz="1200"/>
              <a:t>Data cleaning, also known as data cleansing, is the process of detecting and correcting corrupt or inaccurate records from a record set, table, or database.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the flight dataset we will be using the following cleaning processes</a:t>
            </a:r>
            <a:endParaRPr sz="1200"/>
          </a:p>
        </p:txBody>
      </p:sp>
      <p:sp>
        <p:nvSpPr>
          <p:cNvPr id="182" name="Google Shape;182;p24"/>
          <p:cNvSpPr txBox="1"/>
          <p:nvPr>
            <p:ph idx="2" type="body"/>
          </p:nvPr>
        </p:nvSpPr>
        <p:spPr>
          <a:xfrm>
            <a:off x="5194625" y="131865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Cleaning Process</a:t>
            </a:r>
            <a:endParaRPr/>
          </a:p>
          <a:p>
            <a:pPr indent="0" lvl="0" marL="0" rtl="0" algn="l">
              <a:spcBef>
                <a:spcPts val="1000"/>
              </a:spcBef>
              <a:spcAft>
                <a:spcPts val="0"/>
              </a:spcAft>
              <a:buNone/>
            </a:pPr>
            <a:r>
              <a:rPr lang="en"/>
              <a:t> Step 1: Check for duplicates and drop</a:t>
            </a:r>
            <a:endParaRPr/>
          </a:p>
          <a:p>
            <a:pPr indent="0" lvl="0" marL="0" rtl="0" algn="l">
              <a:spcBef>
                <a:spcPts val="1600"/>
              </a:spcBef>
              <a:spcAft>
                <a:spcPts val="0"/>
              </a:spcAft>
              <a:buNone/>
            </a:pPr>
            <a:r>
              <a:rPr lang="en"/>
              <a:t>Step 2: Outlier detection</a:t>
            </a:r>
            <a:endParaRPr/>
          </a:p>
          <a:p>
            <a:pPr indent="0" lvl="0" marL="0" rtl="0" algn="l">
              <a:spcBef>
                <a:spcPts val="1600"/>
              </a:spcBef>
              <a:spcAft>
                <a:spcPts val="0"/>
              </a:spcAft>
              <a:buNone/>
            </a:pPr>
            <a:r>
              <a:rPr lang="en"/>
              <a:t>Step 3: Data Transformations</a:t>
            </a:r>
            <a:endParaRPr/>
          </a:p>
          <a:p>
            <a:pPr indent="0" lvl="0" marL="0" rtl="0" algn="l">
              <a:spcBef>
                <a:spcPts val="1600"/>
              </a:spcBef>
              <a:spcAft>
                <a:spcPts val="0"/>
              </a:spcAft>
              <a:buNone/>
            </a:pPr>
            <a:r>
              <a:rPr lang="en"/>
              <a:t>Step 4: Rule based cleaning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Created</a:t>
            </a:r>
            <a:endParaRPr sz="3000"/>
          </a:p>
          <a:p>
            <a:pPr indent="0" lvl="0" marL="0" rtl="0" algn="just">
              <a:spcBef>
                <a:spcPts val="0"/>
              </a:spcBef>
              <a:spcAft>
                <a:spcPts val="0"/>
              </a:spcAft>
              <a:buNone/>
            </a:pPr>
            <a:br>
              <a:rPr lang="en"/>
            </a:br>
            <a:r>
              <a:rPr lang="en" sz="1200"/>
              <a:t>Feature engineering is the process of using domain knowledge to extract </a:t>
            </a:r>
            <a:endParaRPr sz="1200"/>
          </a:p>
          <a:p>
            <a:pPr indent="0" lvl="0" marL="0" rtl="0" algn="just">
              <a:spcBef>
                <a:spcPts val="0"/>
              </a:spcBef>
              <a:spcAft>
                <a:spcPts val="0"/>
              </a:spcAft>
              <a:buNone/>
            </a:pPr>
            <a:r>
              <a:rPr lang="en" sz="1200"/>
              <a:t>features from raw data1. It is the process of transforming raw data into features that are suitable for machine learning models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n" sz="1200"/>
              <a:t>For the flight data set, we will create a bunch of features to help in generating </a:t>
            </a:r>
            <a:r>
              <a:rPr lang="en" sz="1200"/>
              <a:t>insights and to better train models for the flight dataset.</a:t>
            </a:r>
            <a:endParaRPr sz="1200"/>
          </a:p>
        </p:txBody>
      </p:sp>
      <p:sp>
        <p:nvSpPr>
          <p:cNvPr id="188" name="Google Shape;188;p25"/>
          <p:cNvSpPr txBox="1"/>
          <p:nvPr>
            <p:ph idx="2" type="body"/>
          </p:nvPr>
        </p:nvSpPr>
        <p:spPr>
          <a:xfrm>
            <a:off x="4840875" y="733550"/>
            <a:ext cx="3808500" cy="43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Some of the features created include: </a:t>
            </a:r>
            <a:endParaRPr b="1" sz="1600">
              <a:solidFill>
                <a:schemeClr val="dk1"/>
              </a:solidFill>
            </a:endParaRPr>
          </a:p>
          <a:p>
            <a:pPr indent="-304800" lvl="0" marL="457200" rtl="0" algn="just">
              <a:lnSpc>
                <a:spcPct val="115000"/>
              </a:lnSpc>
              <a:spcBef>
                <a:spcPts val="1000"/>
              </a:spcBef>
              <a:spcAft>
                <a:spcPts val="0"/>
              </a:spcAft>
              <a:buSzPts val="1200"/>
              <a:buChar char="➢"/>
            </a:pPr>
            <a:r>
              <a:rPr b="1" lang="en" sz="1200"/>
              <a:t>DEPARTURE INDEX:</a:t>
            </a:r>
            <a:r>
              <a:rPr lang="en" sz="1200"/>
              <a:t> A ratio of departed time to scheduled departure</a:t>
            </a:r>
            <a:endParaRPr sz="1200"/>
          </a:p>
          <a:p>
            <a:pPr indent="-304800" lvl="0" marL="457200" rtl="0" algn="just">
              <a:lnSpc>
                <a:spcPct val="115000"/>
              </a:lnSpc>
              <a:spcBef>
                <a:spcPts val="1000"/>
              </a:spcBef>
              <a:spcAft>
                <a:spcPts val="0"/>
              </a:spcAft>
              <a:buSzPts val="1200"/>
              <a:buChar char="➢"/>
            </a:pPr>
            <a:r>
              <a:rPr b="1" lang="en" sz="1200"/>
              <a:t>ARRIVAL INDEX:</a:t>
            </a:r>
            <a:r>
              <a:rPr lang="en" sz="1200"/>
              <a:t> A ratio of arrival time to schedule arrival</a:t>
            </a:r>
            <a:endParaRPr sz="1200"/>
          </a:p>
          <a:p>
            <a:pPr indent="-304800" lvl="0" marL="457200" rtl="0" algn="just">
              <a:lnSpc>
                <a:spcPct val="115000"/>
              </a:lnSpc>
              <a:spcBef>
                <a:spcPts val="1000"/>
              </a:spcBef>
              <a:spcAft>
                <a:spcPts val="0"/>
              </a:spcAft>
              <a:buSzPts val="1200"/>
              <a:buChar char="➢"/>
            </a:pPr>
            <a:r>
              <a:rPr b="1" lang="en" sz="1200"/>
              <a:t>TOTAL DELAY</a:t>
            </a:r>
            <a:r>
              <a:rPr lang="en" sz="1200"/>
              <a:t>: A sum of the arrival delay and the </a:t>
            </a:r>
            <a:r>
              <a:rPr lang="en" sz="1200"/>
              <a:t>departure delay </a:t>
            </a:r>
            <a:endParaRPr sz="1200"/>
          </a:p>
          <a:p>
            <a:pPr indent="-304800" lvl="0" marL="457200" rtl="0" algn="just">
              <a:lnSpc>
                <a:spcPct val="115000"/>
              </a:lnSpc>
              <a:spcBef>
                <a:spcPts val="1000"/>
              </a:spcBef>
              <a:spcAft>
                <a:spcPts val="0"/>
              </a:spcAft>
              <a:buSzPts val="1200"/>
              <a:buChar char="➢"/>
            </a:pPr>
            <a:r>
              <a:rPr b="1" lang="en" sz="1200"/>
              <a:t>ROUTE</a:t>
            </a:r>
            <a:r>
              <a:rPr lang="en" sz="1200"/>
              <a:t>: A combination of the origin and destination airport</a:t>
            </a:r>
            <a:endParaRPr sz="1200"/>
          </a:p>
          <a:p>
            <a:pPr indent="-304800" lvl="0" marL="457200" rtl="0" algn="just">
              <a:lnSpc>
                <a:spcPct val="115000"/>
              </a:lnSpc>
              <a:spcBef>
                <a:spcPts val="1000"/>
              </a:spcBef>
              <a:spcAft>
                <a:spcPts val="0"/>
              </a:spcAft>
              <a:buSzPts val="1200"/>
              <a:buChar char="➢"/>
            </a:pPr>
            <a:r>
              <a:rPr b="1" lang="en" sz="1200"/>
              <a:t>TIME OF DAY</a:t>
            </a:r>
            <a:r>
              <a:rPr lang="en" sz="1200"/>
              <a:t>: tells whether it is morning, afternoon or evening </a:t>
            </a:r>
            <a:endParaRPr sz="1200"/>
          </a:p>
          <a:p>
            <a:pPr indent="-304800" lvl="0" marL="457200" rtl="0" algn="just">
              <a:lnSpc>
                <a:spcPct val="115000"/>
              </a:lnSpc>
              <a:spcBef>
                <a:spcPts val="1000"/>
              </a:spcBef>
              <a:spcAft>
                <a:spcPts val="0"/>
              </a:spcAft>
              <a:buSzPts val="1200"/>
              <a:buChar char="➢"/>
            </a:pPr>
            <a:r>
              <a:rPr b="1" lang="en" sz="1200"/>
              <a:t>SEASON: </a:t>
            </a:r>
            <a:r>
              <a:rPr lang="en" sz="1200"/>
              <a:t>This tells the season depending on the month</a:t>
            </a:r>
            <a:endParaRPr sz="1200"/>
          </a:p>
          <a:p>
            <a:pPr indent="-304800" lvl="0" marL="457200" rtl="0" algn="just">
              <a:lnSpc>
                <a:spcPct val="115000"/>
              </a:lnSpc>
              <a:spcBef>
                <a:spcPts val="1000"/>
              </a:spcBef>
              <a:spcAft>
                <a:spcPts val="0"/>
              </a:spcAft>
              <a:buSzPts val="1200"/>
              <a:buChar char="➢"/>
            </a:pPr>
            <a:r>
              <a:rPr b="1" lang="en" sz="1200"/>
              <a:t>SPEED OF AIRPLANE:</a:t>
            </a:r>
            <a:r>
              <a:rPr lang="en" sz="1200"/>
              <a:t> A ratio of the distance travel to the elapsed time (in km/hr)</a:t>
            </a:r>
            <a:endParaRPr sz="1200"/>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